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50" r:id="rId1"/>
  </p:sldMasterIdLst>
  <p:notesMasterIdLst>
    <p:notesMasterId r:id="rId34"/>
  </p:notesMasterIdLst>
  <p:sldIdLst>
    <p:sldId id="256" r:id="rId2"/>
    <p:sldId id="257" r:id="rId3"/>
    <p:sldId id="265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6" r:id="rId19"/>
    <p:sldId id="274" r:id="rId20"/>
    <p:sldId id="260" r:id="rId21"/>
    <p:sldId id="269" r:id="rId22"/>
    <p:sldId id="258" r:id="rId23"/>
    <p:sldId id="261" r:id="rId24"/>
    <p:sldId id="262" r:id="rId25"/>
    <p:sldId id="270" r:id="rId26"/>
    <p:sldId id="263" r:id="rId27"/>
    <p:sldId id="288" r:id="rId28"/>
    <p:sldId id="289" r:id="rId29"/>
    <p:sldId id="267" r:id="rId30"/>
    <p:sldId id="273" r:id="rId31"/>
    <p:sldId id="291" r:id="rId32"/>
    <p:sldId id="264" r:id="rId33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panose="020B0302020104020203" pitchFamily="34" charset="-79"/>
        <a:ea typeface="ヒラギノ角ゴ ProN W3" panose="020B0300000000000000" pitchFamily="34" charset="-128"/>
        <a:cs typeface="+mn-cs"/>
        <a:sym typeface="Gill Sans Light" panose="020B03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661" autoAdjust="0"/>
  </p:normalViewPr>
  <p:slideViewPr>
    <p:cSldViewPr>
      <p:cViewPr>
        <p:scale>
          <a:sx n="69" d="100"/>
          <a:sy n="69" d="100"/>
        </p:scale>
        <p:origin x="952" y="33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A947FFF0-D14D-47BA-90D8-40E70C8750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EE0013E-F51E-4CA3-BE8C-B2774F429A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fld id="{6559A1C3-6FC3-B14A-842D-394F2021061A}" type="datetimeFigureOut">
              <a:rPr lang="fr-BE"/>
              <a:pPr>
                <a:defRPr/>
              </a:pPr>
              <a:t>13/01/24</a:t>
            </a:fld>
            <a:endParaRPr lang="fr-BE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26B87CA5-4C63-45AB-83E7-C8A04240C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2C2D101B-E92C-4242-9797-7E6D0D9D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F64527-8B63-4AB6-9B6F-2D347FA057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0CE9F31-AF04-47DC-8CF5-55053314A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fld id="{94E1D210-9632-E443-B6F5-0733FDCF02D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73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>
            <a:extLst>
              <a:ext uri="{FF2B5EF4-FFF2-40B4-BE49-F238E27FC236}">
                <a16:creationId xmlns:a16="http://schemas.microsoft.com/office/drawing/2014/main" xmlns="" id="{A4365F87-055C-0A43-A57E-57D76B965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Espace réservé des commentaires 2">
            <a:extLst>
              <a:ext uri="{FF2B5EF4-FFF2-40B4-BE49-F238E27FC236}">
                <a16:creationId xmlns:a16="http://schemas.microsoft.com/office/drawing/2014/main" xmlns="" id="{537B20C2-5820-F149-8B35-795453CA9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/>
          </a:p>
        </p:txBody>
      </p:sp>
      <p:sp>
        <p:nvSpPr>
          <p:cNvPr id="41987" name="Espace réservé du numéro de diapositive 3">
            <a:extLst>
              <a:ext uri="{FF2B5EF4-FFF2-40B4-BE49-F238E27FC236}">
                <a16:creationId xmlns:a16="http://schemas.microsoft.com/office/drawing/2014/main" xmlns="" id="{A5724CBF-5D8D-7D4F-9E46-75ABF54DB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fld id="{A3BB3451-FDF5-4640-91F5-A594AFCE3851}" type="slidenum">
              <a:rPr lang="fr-BE" altLang="fr-FR" sz="1200" smtClean="0"/>
              <a:pPr/>
              <a:t>18</a:t>
            </a:fld>
            <a:endParaRPr lang="fr-BE" altLang="fr-FR" sz="1200"/>
          </a:p>
        </p:txBody>
      </p:sp>
    </p:spTree>
    <p:extLst>
      <p:ext uri="{BB962C8B-B14F-4D97-AF65-F5344CB8AC3E}">
        <p14:creationId xmlns:p14="http://schemas.microsoft.com/office/powerpoint/2010/main" val="21009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42ADA24E-14C6-F34E-808E-97F04B3E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04803" cy="97536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65">
            <a:extLst>
              <a:ext uri="{FF2B5EF4-FFF2-40B4-BE49-F238E27FC236}">
                <a16:creationId xmlns:a16="http://schemas.microsoft.com/office/drawing/2014/main" xmlns="" id="{9FED3605-21B8-3945-9D0F-B9FB6A3D757F}"/>
              </a:ext>
            </a:extLst>
          </p:cNvPr>
          <p:cNvGrpSpPr/>
          <p:nvPr/>
        </p:nvGrpSpPr>
        <p:grpSpPr>
          <a:xfrm>
            <a:off x="1" y="1"/>
            <a:ext cx="3278295" cy="97536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DAEAD9E-497E-0343-B229-4931626F8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F04BB294-54C8-4D4C-8F1D-0823C4CF2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B34E4284-44F3-004C-8806-CB9FD6FCD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D8BD1AB-A152-5944-B426-6B4F254FD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F12A3618-96EF-954E-97C5-F64D16C35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65AD748-82E6-1B40-A2C1-DB045018B2DD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2AFFAE32-0E4C-4344-AD67-FD3487E9EE7D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E2B4282E-CB54-754A-921A-66C3E017D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98E161D-98FB-CF4D-B4B1-81A39EE475F1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0AC3012-51A9-FA44-A0F9-C1902AEE0A3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5964E9AF-7D8D-F24C-A437-95505038A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DF7A3B48-62A6-2E4B-AF52-EEFF8812B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B6A0CDEE-E61E-C64C-87A4-43F24220DCB5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96FCDABE-0299-4743-A125-DA5CEAE05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8AD988B-5100-AB45-8141-36B43485C63A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E668B260-A6D5-074F-B707-A1F9D4C6B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99630FD-3034-C345-8ABA-A3AF33197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BD6E05AF-67CD-7A45-881C-0D366EAAFBA2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A07B940F-C090-2F40-871D-2030C96B8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5B48F727-97E3-7A46-97E4-DFCEB9A1C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3FE90381-8A87-7A48-90E2-3EDCB28FCF89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ED086728-8107-3141-AF1D-5DC2E6725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B7DDE823-ADE6-094A-8DAC-1B4242CBB92E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116FD64F-7F43-2E46-B407-A8CBA55B9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F7DFA60F-96FE-3042-8AC5-58E82915ECAF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275DDC1D-EC4C-9D42-A532-741D7E331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F8A7598B-134D-6F41-8456-39B8BE58AA39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E26C03BB-C662-984A-8B53-49CB3C166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8A2D2F9-3447-2D41-9B58-A69788C6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C92985F7-8D3D-A748-B348-688DD4906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6B7AB539-A5BF-D841-8C0D-AC9733C63E2B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C692F6B1-2329-5449-8A76-21FC47B1A016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95F1FD24-DBAD-1F4E-B657-2B411CD8A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002155D0-AA43-254A-98B7-E7ABFE69B63E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B057E8E9-4CA5-8244-9AD7-F86016BCFEA6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BD416C3F-1A7A-D841-802E-B01A1EC4C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DBE66BB4-84B5-5542-912E-5BD28F3DBD23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A28C7364-B988-F24B-86DB-DC3652FF0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2A14E636-07CC-C646-8F4A-54C596A19C0E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D95781FB-F3E9-4D49-A395-A5446EA43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4225045-20A3-0844-8165-CE7A398BC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3BBECFBE-D975-924F-AFD6-3595B74B789F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5137B971-4538-F645-B5AE-456BA87B2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F20BDCC2-785A-8B40-B856-AB8CAFDA6E4F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FED37956-33D2-3D4B-8419-115F8F584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1AC7AC4B-2472-3047-9B2F-CE6DDD532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7A332D13-1463-E449-9108-F577B185D8B2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FB345635-0EA3-E640-BFDD-1F22AB65958C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BC488A41-69D7-544A-AFB5-A10D06070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FC7E69F5-8930-B74B-889C-F277EAEEA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BF2E6824-AF27-9441-B85C-D1A3D0410E8F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FCCBC881-4169-7949-B116-B12109B8C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41C54863-03F7-9B41-9DE9-803DB3B8211B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7B4587CD-EDB0-BE47-AB6A-FB98F5FA6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561" y="1596249"/>
            <a:ext cx="9377680" cy="3395698"/>
          </a:xfrm>
        </p:spPr>
        <p:txBody>
          <a:bodyPr anchor="b"/>
          <a:lstStyle>
            <a:lvl1pPr algn="l">
              <a:defRPr sz="68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2561" y="5122898"/>
            <a:ext cx="9377680" cy="2354862"/>
          </a:xfrm>
        </p:spPr>
        <p:txBody>
          <a:bodyPr/>
          <a:lstStyle>
            <a:lvl1pPr marL="0" indent="0" algn="l">
              <a:buNone/>
              <a:defRPr sz="2844" cap="all" baseline="0">
                <a:solidFill>
                  <a:schemeClr val="tx2"/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E42843E5-8325-DD4D-A0CC-6E2E6E5D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50238" y="7694613"/>
            <a:ext cx="2925762" cy="519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6107-2F50-194C-BD87-33291D1F99C8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B3A29AC3-6DE8-164B-B7C6-20380813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1925" y="7694613"/>
            <a:ext cx="5467350" cy="519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58593A90-0C57-B242-882A-5852620B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963" y="7694613"/>
            <a:ext cx="823912" cy="519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F3BB-47D8-B049-9328-D8BD483F7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05" y="6122191"/>
            <a:ext cx="10573178" cy="1165305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7505" y="862472"/>
            <a:ext cx="10573178" cy="469301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4551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456" y="7287495"/>
            <a:ext cx="10571583" cy="970627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0BB391-8B17-4E4D-9FD9-DC9DF9F5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1892-8F59-A641-A614-CC7B843B8E64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A639861-1E26-2744-B9F3-197FA825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2CF84C-C12A-7F48-A7C1-82AB8618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6627-9E9C-0C4B-9496-1128231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54" y="866987"/>
            <a:ext cx="10566352" cy="4876800"/>
          </a:xfrm>
        </p:spPr>
        <p:txBody>
          <a:bodyPr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505" y="6285654"/>
            <a:ext cx="10564756" cy="1950719"/>
          </a:xfrm>
        </p:spPr>
        <p:txBody>
          <a:bodyPr anchor="ctr"/>
          <a:lstStyle>
            <a:lvl1pPr marL="0" indent="0">
              <a:buNone/>
              <a:defRPr sz="2560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717BAF-5428-2341-AEA0-8F944C2A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626C-12D6-9D4A-BF87-47499C83A2B1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714B3B9-25B6-8246-B351-AC731A9C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1AE9FAA-19FA-004E-8198-17E7B601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B2C3-1618-E848-AEC8-D20B7D75E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0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62DB7FFE-516F-4743-B0DF-74FD09BCAAF3}"/>
              </a:ext>
            </a:extLst>
          </p:cNvPr>
          <p:cNvSpPr txBox="1"/>
          <p:nvPr/>
        </p:nvSpPr>
        <p:spPr>
          <a:xfrm>
            <a:off x="990600" y="1022350"/>
            <a:ext cx="650875" cy="831850"/>
          </a:xfrm>
          <a:prstGeom prst="rect">
            <a:avLst/>
          </a:prstGeom>
        </p:spPr>
        <p:txBody>
          <a:bodyPr lIns="130048" tIns="65024" rIns="130048" bIns="65024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1378" dirty="0">
                <a:solidFill>
                  <a:schemeClr val="tx1"/>
                </a:solidFill>
                <a:effectLst/>
                <a:sym typeface="Gill Sans Light" charset="0"/>
              </a:rPr>
              <a:t>“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xmlns="" id="{9500970C-73EA-9648-AA85-34A668622904}"/>
              </a:ext>
            </a:extLst>
          </p:cNvPr>
          <p:cNvSpPr txBox="1"/>
          <p:nvPr/>
        </p:nvSpPr>
        <p:spPr>
          <a:xfrm>
            <a:off x="11118850" y="3932238"/>
            <a:ext cx="649288" cy="831850"/>
          </a:xfrm>
          <a:prstGeom prst="rect">
            <a:avLst/>
          </a:prstGeom>
        </p:spPr>
        <p:txBody>
          <a:bodyPr lIns="130048" tIns="65024" rIns="130048" bIns="65024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1378" dirty="0">
                <a:solidFill>
                  <a:schemeClr val="tx1"/>
                </a:solidFill>
                <a:effectLst/>
                <a:sym typeface="Gill Sans Light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866987"/>
            <a:ext cx="9922935" cy="3908877"/>
          </a:xfrm>
        </p:spPr>
        <p:txBody>
          <a:bodyPr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4786570"/>
            <a:ext cx="9335785" cy="78075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505" y="6129663"/>
            <a:ext cx="10566403" cy="2118394"/>
          </a:xfrm>
        </p:spPr>
        <p:txBody>
          <a:bodyPr anchor="ctr"/>
          <a:lstStyle>
            <a:lvl1pPr marL="0" indent="0">
              <a:buNone/>
              <a:defRPr sz="2560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7AE17C2A-1120-9F4A-8BFA-A0F2194C71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27D0-6F08-B244-B307-C28601F5D7CD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6A75C14F-4B63-6F49-8BA0-559A7D9D8E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7F7AF5F3-3A8F-5342-89D0-120AE3C322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4477-C1B9-7B42-A453-E48A0CB24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06" y="3035082"/>
            <a:ext cx="10566401" cy="3572388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455" y="6624221"/>
            <a:ext cx="10564806" cy="1622249"/>
          </a:xfrm>
        </p:spPr>
        <p:txBody>
          <a:bodyPr/>
          <a:lstStyle>
            <a:lvl1pPr marL="0" indent="0">
              <a:buNone/>
              <a:defRPr sz="2560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3B9D27B-6DA2-5A48-A8E4-8E8D962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6226-42F2-9140-8227-B4F93C1CE7B8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854A386-24D9-244D-BE8A-14ACAC5E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F84A64A-2BFE-4D46-B2D3-FE668DEF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E644-2D26-3E44-BB35-697FA2426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7508" y="866987"/>
            <a:ext cx="10566399" cy="27093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17505" y="3803681"/>
            <a:ext cx="3410025" cy="9753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7506" y="4779041"/>
            <a:ext cx="3408259" cy="34573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752" y="3808192"/>
            <a:ext cx="3396678" cy="9753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15751" y="4783552"/>
            <a:ext cx="3397629" cy="34573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75939" y="3803681"/>
            <a:ext cx="3407966" cy="97536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75939" y="4779041"/>
            <a:ext cx="3407966" cy="34573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25E62205-0B67-EC48-8644-AAA9B4E38F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3B3D-1DAD-8F42-B209-6D3D6FD9AD42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CE40C056-C937-B44B-B011-B04C7B3C15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50EBEED-C898-7F46-9741-4845DB4145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499D-49CE-D942-A4F5-A1CCE4DB2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17507" y="866987"/>
            <a:ext cx="10566399" cy="27093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17508" y="6264314"/>
            <a:ext cx="3408256" cy="81957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17508" y="3793064"/>
            <a:ext cx="3408256" cy="216746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560" dirty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7508" y="7083889"/>
            <a:ext cx="3408256" cy="116315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324" y="6264314"/>
            <a:ext cx="3413760" cy="81957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88324" y="3793064"/>
            <a:ext cx="3412203" cy="216746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560" dirty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86766" y="7083886"/>
            <a:ext cx="3413760" cy="1152486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76073" y="6264313"/>
            <a:ext cx="3403457" cy="81957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44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375940" y="3793064"/>
            <a:ext cx="3407967" cy="216746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560" dirty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75939" y="7083883"/>
            <a:ext cx="3407966" cy="115249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3BC5837E-7C7F-7947-98BF-6D27C9CE8F1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0996-1B72-3B48-98E6-A5316DEB763C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DB715568-AE96-1943-ACBD-5430B79141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DC0F18F1-D7FA-9F44-AFFF-6019677BD97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C96B-02BB-8046-B689-E5DC7E6E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17230-58B1-DA4F-931C-2E7C3D3F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0628-7329-F747-9BEC-7F83C8517DC3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5058F2-03E0-5749-9EE7-221BC35F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0B646-D65F-2E4A-8443-E015773C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7FDB-43C3-DA45-A687-D0165A90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6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8" y="866987"/>
            <a:ext cx="2138678" cy="736938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504" y="866987"/>
            <a:ext cx="8265163" cy="73693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6DFAE9-5874-FE44-A5DA-94D26229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4B69-43C2-DF43-99EB-7B6D6C0E21D2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CA118-EC4F-064E-95F4-2CB1F381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941B1-B693-A74E-AB51-D7324029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DB8E-2133-3C40-88A3-70AF30C0A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217508" y="879670"/>
            <a:ext cx="10566399" cy="210285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217508" y="3199271"/>
            <a:ext cx="10566399" cy="50371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D0920-1AB1-1547-A475-FBDD2C2F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94A9-A0B1-5B41-8F26-8BF98BB63C3D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FBD26-2B6A-6A45-A24E-B7586C99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23BD4-8A1E-9542-9F43-3D615569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23F9-8954-F142-B372-51E1CA8FB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05" y="2018457"/>
            <a:ext cx="10566400" cy="4057226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505" y="6292426"/>
            <a:ext cx="10566400" cy="1955237"/>
          </a:xfrm>
        </p:spPr>
        <p:txBody>
          <a:bodyPr/>
          <a:lstStyle>
            <a:lvl1pPr marL="0" indent="0">
              <a:buNone/>
              <a:defRPr sz="256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8ED3D5-D6BF-8748-874E-06C0FC99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EA9A-7A56-9C44-A593-24745BCD7550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D0DD06-F00A-E84A-A9EF-D6AD1D73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4EA1A-E860-3C42-BD42-9B846590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A914-2B0D-A443-AA09-9F2F55011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505" y="3199269"/>
            <a:ext cx="5203615" cy="50371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1" y="3199269"/>
            <a:ext cx="5200225" cy="50371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9B2CC50-1691-704D-B75A-6D55F0BE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5DFA-D1D1-0E4D-AFA5-A96DB2631C4D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6F44B6-E6FB-7E49-8B03-4228DD07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5CD0D95-6CA7-284F-9F7C-5E8E3846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E45A-85B9-4947-AE73-0522012A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05" y="880537"/>
            <a:ext cx="10566400" cy="21019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439" y="3199269"/>
            <a:ext cx="4886683" cy="117178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413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505" y="4371056"/>
            <a:ext cx="5203617" cy="386531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0612" y="3199268"/>
            <a:ext cx="4883292" cy="117178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413" b="0" cap="all" baseline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4371056"/>
            <a:ext cx="5200225" cy="386531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DBC3DFA-0702-C34B-953E-D463DE93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1D0-DCC6-0D45-88CA-F6F8E15A23B7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FAD88D3-E082-C84C-810A-4A34E58F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1EA8412-3AB3-354A-A0F5-DA7B1DA0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B872-0AA8-8346-BEB2-620F2E238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1012CD9-20FE-BB40-9A09-29536109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54C2-BE6C-6F47-BE6B-E2A24DD814E4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7410C83-A59F-DD4C-B1B7-B6D83421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A8BFD54-5F74-FC42-9E24-68F1CA03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A3E4-A62D-4549-AFE1-681D9F08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8B48BBF-B30B-944E-85DF-48F7FCDB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55FE-BC37-704E-8DCD-1EB84302BCFE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6372A07-CABE-2343-8AB4-25A1AA0B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05CA811-DAF6-E24A-9E5D-B3FA0438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9208-D63B-CF41-8A36-2CCBA1C09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53" y="866988"/>
            <a:ext cx="4113106" cy="2332279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947" y="842903"/>
            <a:ext cx="6283957" cy="7393471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153" y="3199269"/>
            <a:ext cx="4113106" cy="5037104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01AB01-6F29-CD48-BE22-375DBA40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2CE9-1088-E243-AFAF-390F09569A8F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F7294BB-9C67-684D-9E9B-9FBBBB47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44EEC65-948C-214F-84CB-6C818F4C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0640-CF85-FF4C-AC6D-42127DCA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09" y="866987"/>
            <a:ext cx="5338968" cy="2332282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73410" y="866986"/>
            <a:ext cx="4910497" cy="7369390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4551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506" y="3199269"/>
            <a:ext cx="5338971" cy="5037104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E31D46B-472C-9E41-A179-624DEF45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628F-2EA4-5D44-ADCF-5590B1DE4D96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CB35F56-283C-4343-968C-A5E69B56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B27943F-FA0A-BF41-B927-D3FD537D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98FB-8B0A-144A-8856-D116213C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DCB89AB7-E852-4795-B7F6-BE1A6483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04803" cy="97536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17411" name="Group 7">
            <a:extLst>
              <a:ext uri="{FF2B5EF4-FFF2-40B4-BE49-F238E27FC236}">
                <a16:creationId xmlns:a16="http://schemas.microsoft.com/office/drawing/2014/main" xmlns="" id="{DF2E4B17-9030-C140-9675-A0B6E86CD088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860338" cy="9753600"/>
            <a:chOff x="-14288" y="0"/>
            <a:chExt cx="9041774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C42734C-975D-4FD0-8EC4-471C26B35EE2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xmlns="" id="{56210C90-DE52-43F3-9AE3-C8648B18D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A48CF999-F962-4842-BB6D-B938B09D3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5354E372-C5B3-4329-889F-829DC414A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020509AC-FAD6-42C1-8099-AEEE57159767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xmlns="" id="{44190435-CB44-4A2C-9C0C-48D79BDB2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xmlns="" id="{F1AF6E72-3DB4-4778-ABD9-394BCFE0B4E6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xmlns="" id="{BA2E67C5-8F29-4B25-9A25-6162FF906E99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xmlns="" id="{4ED2EC5A-1C81-4299-9662-422B38D53C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xmlns="" id="{30335B89-050C-42DE-8B14-44B185257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xmlns="" id="{D5070780-3E0B-4B12-B201-F6821B58658A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02CF07F4-37CC-4665-836A-0A0C25BD9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xmlns="" id="{34D71271-D3AA-48CA-A7A7-0338A27D7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xmlns="" id="{89E5A174-56F6-4552-8374-7D49EC7774BB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BC6CC07E-AA3C-4C46-AE3A-DC9F2095F276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C5687A26-90D2-4658-9EA7-AD81A81FA088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52C0E97E-C59F-4D87-A9DE-E14488CEC4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xmlns="" id="{783A12EF-2CDE-488F-A178-65C289376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xmlns="" id="{CD45361B-B16F-4CB5-83AC-6C9F80404B52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xmlns="" id="{C491407B-9A96-44E2-BAE1-937C8FD26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xmlns="" id="{3D6595F9-49CF-48E9-AFA6-7EB1313453D1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xmlns="" id="{871DF684-DB3A-4E38-8B55-C829A66EB8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xmlns="" id="{BB402A73-6A43-4ED4-996E-A0F96F912FF6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xmlns="" id="{4E0F1A21-3766-46F5-8765-A28EDBCF507C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xmlns="" id="{DA2ECE6B-A45A-4F8D-B8F7-1FF308D7F7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xmlns="" id="{1022797D-FD32-4A83-AF46-B4DDF535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xmlns="" id="{405B2F58-A1DF-459A-95C0-4AA5182C8603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xmlns="" id="{30C59E25-DCEF-4FCF-8D6C-1A8749DD2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260DC5A-280B-4D8A-B240-6D81C8D1ECAA}"/>
                </a:ext>
              </a:extLst>
            </p:cNvPr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xmlns="" id="{92CB60AB-DB40-43D8-A021-324FF893E5A3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xmlns="" id="{6FAEA39A-49EE-45BF-B334-C4D47A6673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xmlns="" id="{CD300AF5-2F4D-4DAD-8F9D-91D5C6169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xmlns="" id="{ABE3A949-8F8C-4E45-8592-B5D0EF13A3BD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xmlns="" id="{6E354DF4-F60B-40F0-BEF1-58992F81E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xmlns="" id="{A1FD07A2-0A1F-4910-B110-E62389FBA153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xmlns="" id="{7183869F-830D-444D-A80C-472C499FC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xmlns="" id="{454978DC-FBE9-4DF9-B1A4-9E2425931DAD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xmlns="" id="{BACA988F-DCF0-4D81-9C7E-3F5111C26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xmlns="" id="{EAB9F048-2269-418E-9EB3-BA92717DF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D1CD61-8437-403D-9C3E-E8A54481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3" y="879475"/>
            <a:ext cx="10566400" cy="2103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7413" name="Text Placeholder 2">
            <a:extLst>
              <a:ext uri="{FF2B5EF4-FFF2-40B4-BE49-F238E27FC236}">
                <a16:creationId xmlns:a16="http://schemas.microsoft.com/office/drawing/2014/main" xmlns="" id="{F2DB59E9-F223-4643-8A8D-61CD3C920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7613" y="3198813"/>
            <a:ext cx="105664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1CE03-04AD-433B-8D61-FB4C74DA3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3375" y="8367713"/>
            <a:ext cx="29273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fld id="{535341A7-2126-A849-8EBA-323C4AC19FA9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FB130-381A-4D1B-90A2-2C2EAFA0E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7613" y="8367713"/>
            <a:ext cx="66548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ABCEC9-63F9-4B42-A469-8C9ECA58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688" y="8367713"/>
            <a:ext cx="82232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</a:lstStyle>
          <a:p>
            <a:pPr>
              <a:defRPr/>
            </a:pPr>
            <a:fld id="{39FA5D48-90BC-F744-A2CF-6BF7F9A00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55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  <p:sldLayoutId id="2147485356" r:id="rId12"/>
    <p:sldLayoutId id="2147485351" r:id="rId13"/>
    <p:sldLayoutId id="2147485352" r:id="rId14"/>
    <p:sldLayoutId id="2147485357" r:id="rId15"/>
    <p:sldLayoutId id="2147485353" r:id="rId16"/>
    <p:sldLayoutId id="2147485354" r:id="rId17"/>
  </p:sldLayoutIdLst>
  <p:txStyles>
    <p:titleStyle>
      <a:lvl1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2pPr>
      <a:lvl3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3pPr>
      <a:lvl4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4pPr>
      <a:lvl5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5pPr>
      <a:lvl6pPr marL="457200" algn="l" defTabSz="1300163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6pPr>
      <a:lvl7pPr marL="914400" algn="l" defTabSz="1300163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7pPr>
      <a:lvl8pPr marL="1371600" algn="l" defTabSz="1300163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8pPr>
      <a:lvl9pPr marL="1828800" algn="l" defTabSz="1300163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w Cen MT"/>
        </a:defRPr>
      </a:lvl9pPr>
    </p:titleStyle>
    <p:bodyStyle>
      <a:lvl1pPr marL="323850" indent="-323850" algn="l" defTabSz="1300163" rtl="0" eaLnBrk="0" fontAlgn="base" hangingPunct="0">
        <a:lnSpc>
          <a:spcPct val="120000"/>
        </a:lnSpc>
        <a:spcBef>
          <a:spcPts val="1425"/>
        </a:spcBef>
        <a:spcAft>
          <a:spcPct val="0"/>
        </a:spcAft>
        <a:buSzPct val="125000"/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25" indent="-323850" algn="l" defTabSz="1300163" rtl="0" eaLnBrk="0" fontAlgn="base" hangingPunct="0">
        <a:lnSpc>
          <a:spcPct val="120000"/>
        </a:lnSpc>
        <a:spcBef>
          <a:spcPts val="713"/>
        </a:spcBef>
        <a:spcAft>
          <a:spcPct val="0"/>
        </a:spcAft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lnSpc>
          <a:spcPct val="120000"/>
        </a:lnSpc>
        <a:spcBef>
          <a:spcPts val="713"/>
        </a:spcBef>
        <a:spcAft>
          <a:spcPct val="0"/>
        </a:spcAft>
        <a:buSzPct val="125000"/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lnSpc>
          <a:spcPct val="120000"/>
        </a:lnSpc>
        <a:spcBef>
          <a:spcPts val="713"/>
        </a:spcBef>
        <a:spcAft>
          <a:spcPct val="0"/>
        </a:spcAft>
        <a:buSzPct val="125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lnSpc>
          <a:spcPct val="120000"/>
        </a:lnSpc>
        <a:spcBef>
          <a:spcPts val="713"/>
        </a:spcBef>
        <a:spcAft>
          <a:spcPct val="0"/>
        </a:spcAft>
        <a:buSzPct val="125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SzPct val="125000"/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SzPct val="125000"/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SzPct val="125000"/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SzPct val="125000"/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24.jp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g"/><Relationship Id="rId10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xmlns="" id="{A1407DD7-C5D6-4565-A808-D53255AA4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5976" y="1868488"/>
            <a:ext cx="11349112" cy="24130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400" dirty="0"/>
              <a:t>Classes de </a:t>
            </a:r>
            <a:r>
              <a:rPr lang="en-US" altLang="fr-FR" sz="5400" dirty="0" err="1"/>
              <a:t>neige</a:t>
            </a:r>
            <a:r>
              <a:rPr lang="en-US" altLang="fr-FR" sz="5400" dirty="0"/>
              <a:t> </a:t>
            </a:r>
            <a:r>
              <a:rPr lang="en-US" altLang="fr-FR" sz="5400" dirty="0" smtClean="0"/>
              <a:t>2024</a:t>
            </a:r>
            <a:endParaRPr lang="en-US" altLang="fr-FR" sz="5400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CDA6EEC2-22FE-47F2-AF03-4F759E552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125" y="3670300"/>
            <a:ext cx="11952907" cy="2430463"/>
          </a:xfrm>
        </p:spPr>
        <p:txBody>
          <a:bodyPr rtlCol="0">
            <a:normAutofit fontScale="62500" lnSpcReduction="20000"/>
          </a:bodyPr>
          <a:lstStyle/>
          <a:p>
            <a:pPr marL="0" indent="0" algn="ctr" defTabSz="1300460" eaLnBrk="1" fontAlgn="auto" hangingPunct="1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fr-FR" sz="6500" dirty="0">
                <a:solidFill>
                  <a:srgbClr val="FFFF00"/>
                </a:solidFill>
              </a:rPr>
              <a:t>La Plagne-Montalbert</a:t>
            </a:r>
          </a:p>
          <a:p>
            <a:pPr marL="0" indent="0" algn="ctr" defTabSz="1300460" eaLnBrk="1" fontAlgn="auto" hangingPunct="1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fr-FR" sz="6500" dirty="0" err="1">
                <a:solidFill>
                  <a:srgbClr val="FFFF00"/>
                </a:solidFill>
              </a:rPr>
              <a:t>Savoie</a:t>
            </a:r>
            <a:endParaRPr lang="en-US" altLang="fr-FR" sz="6500" dirty="0">
              <a:solidFill>
                <a:srgbClr val="FFFF00"/>
              </a:solidFill>
            </a:endParaRPr>
          </a:p>
          <a:p>
            <a:pPr marL="0" indent="0" algn="ctr" defTabSz="1300460" eaLnBrk="1" fontAlgn="auto" hangingPunct="1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fr-FR" sz="6500" b="1" u="sng" dirty="0">
                <a:solidFill>
                  <a:srgbClr val="FFFF00"/>
                </a:solidFill>
              </a:rPr>
              <a:t>Du </a:t>
            </a:r>
            <a:r>
              <a:rPr lang="en-US" altLang="fr-FR" sz="6500" b="1" u="sng" dirty="0" err="1" smtClean="0">
                <a:solidFill>
                  <a:srgbClr val="FFFF00"/>
                </a:solidFill>
              </a:rPr>
              <a:t>lundi</a:t>
            </a:r>
            <a:r>
              <a:rPr lang="en-US" altLang="fr-FR" sz="6500" b="1" u="sng" dirty="0" smtClean="0">
                <a:solidFill>
                  <a:srgbClr val="FFFF00"/>
                </a:solidFill>
              </a:rPr>
              <a:t> 11 </a:t>
            </a:r>
            <a:r>
              <a:rPr lang="en-US" altLang="fr-FR" sz="6500" b="1" u="sng" dirty="0">
                <a:solidFill>
                  <a:srgbClr val="FFFF00"/>
                </a:solidFill>
              </a:rPr>
              <a:t>mars au </a:t>
            </a:r>
            <a:r>
              <a:rPr lang="en-US" altLang="fr-FR" sz="6500" b="1" u="sng" dirty="0" err="1" smtClean="0">
                <a:solidFill>
                  <a:srgbClr val="FFFF00"/>
                </a:solidFill>
              </a:rPr>
              <a:t>mardi</a:t>
            </a:r>
            <a:r>
              <a:rPr lang="en-US" altLang="fr-FR" sz="6500" b="1" u="sng" dirty="0" smtClean="0">
                <a:solidFill>
                  <a:srgbClr val="FFFF00"/>
                </a:solidFill>
              </a:rPr>
              <a:t> 19 </a:t>
            </a:r>
            <a:r>
              <a:rPr lang="en-US" altLang="fr-FR" sz="6500" b="1" u="sng" dirty="0">
                <a:solidFill>
                  <a:srgbClr val="FFFF00"/>
                </a:solidFill>
              </a:rPr>
              <a:t>mars </a:t>
            </a:r>
            <a:r>
              <a:rPr lang="en-US" altLang="fr-FR" sz="6500" b="1" u="sng" dirty="0" smtClean="0">
                <a:solidFill>
                  <a:srgbClr val="FFFF00"/>
                </a:solidFill>
              </a:rPr>
              <a:t>2024</a:t>
            </a:r>
            <a:endParaRPr lang="en-US" altLang="fr-FR" sz="6500" b="1" u="sng" dirty="0">
              <a:solidFill>
                <a:srgbClr val="FFFF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84D2D694-F905-A940-B3BC-5FB0441B2352}"/>
              </a:ext>
            </a:extLst>
          </p:cNvPr>
          <p:cNvSpPr>
            <a:spLocks/>
          </p:cNvSpPr>
          <p:nvPr/>
        </p:nvSpPr>
        <p:spPr bwMode="auto">
          <a:xfrm>
            <a:off x="8004175" y="7264400"/>
            <a:ext cx="3441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tx1"/>
                </a:solidFill>
              </a:rPr>
              <a:t>Evasion Scolaire</a:t>
            </a:r>
          </a:p>
          <a:p>
            <a:pPr algn="ctr" eaLnBrk="1" hangingPunct="1"/>
            <a:r>
              <a:rPr lang="en-US" altLang="fr-FR" sz="2400" u="sng">
                <a:solidFill>
                  <a:schemeClr val="tx1"/>
                </a:solidFill>
              </a:rPr>
              <a:t>direction@evasionscolaire.be</a:t>
            </a:r>
            <a:endParaRPr lang="en-US" altLang="fr-FR" sz="240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fr-FR" sz="2400" u="sng">
                <a:solidFill>
                  <a:schemeClr val="tx1"/>
                </a:solidFill>
              </a:rPr>
              <a:t>www.evasionscolaire.be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xmlns="" id="{683CC0F9-F931-3F4E-863E-779DC5EC56B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269038"/>
            <a:ext cx="5613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xmlns="" id="{2B7BB537-C5F9-2B4A-B021-FFD2B0BE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338"/>
            <a:ext cx="32067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8124" y="3912156"/>
            <a:ext cx="60379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1920" y="124272"/>
            <a:ext cx="10566399" cy="2102855"/>
          </a:xfrm>
        </p:spPr>
        <p:txBody>
          <a:bodyPr/>
          <a:lstStyle/>
          <a:p>
            <a:r>
              <a:rPr lang="fr-FR" dirty="0" smtClean="0"/>
              <a:t>À notre arrivée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7864" y="2500536"/>
            <a:ext cx="10566399" cy="6696744"/>
          </a:xfrm>
        </p:spPr>
        <p:txBody>
          <a:bodyPr/>
          <a:lstStyle/>
          <a:p>
            <a:pPr eaLnBrk="1" hangingPunct="1"/>
            <a:r>
              <a:rPr lang="fr-BE" altLang="fr-FR" sz="4400" dirty="0"/>
              <a:t>Une centrale téléphonique est organisée.</a:t>
            </a:r>
          </a:p>
          <a:p>
            <a:pPr eaLnBrk="1" hangingPunct="1">
              <a:buFont typeface="Wingdings" charset="2"/>
              <a:buNone/>
            </a:pPr>
            <a:r>
              <a:rPr lang="fr-BE" altLang="fr-FR" sz="4400" dirty="0"/>
              <a:t>  </a:t>
            </a:r>
            <a:r>
              <a:rPr lang="fr-BE" altLang="fr-FR" sz="4400" dirty="0" smtClean="0"/>
              <a:t>Nous </a:t>
            </a:r>
            <a:r>
              <a:rPr lang="fr-BE" altLang="fr-FR" sz="4400" dirty="0"/>
              <a:t>envoyons un message de bonne arrivée aux parents-relais et c’est à vous de les contacter.</a:t>
            </a:r>
          </a:p>
          <a:p>
            <a:pPr eaLnBrk="1" hangingPunct="1">
              <a:buFont typeface="Wingdings" charset="2"/>
              <a:buNone/>
            </a:pPr>
            <a:endParaRPr lang="fr-BE" altLang="fr-FR" sz="4400" dirty="0"/>
          </a:p>
          <a:p>
            <a:pPr eaLnBrk="1" hangingPunct="1"/>
            <a:r>
              <a:rPr lang="fr-BE" altLang="fr-FR" sz="4400" dirty="0"/>
              <a:t>Chaque jour, nous écrivons sur le site de l’école et nous envoyons 2 ou 3 photos.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1079700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2000" y="0"/>
            <a:ext cx="10566399" cy="2102855"/>
          </a:xfrm>
        </p:spPr>
        <p:txBody>
          <a:bodyPr/>
          <a:lstStyle/>
          <a:p>
            <a:r>
              <a:rPr lang="fr-FR" dirty="0" smtClean="0"/>
              <a:t>Formalités de voyage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5816" y="1924472"/>
            <a:ext cx="10566399" cy="73448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fr-BE" altLang="fr-FR" sz="5400" dirty="0"/>
              <a:t>Chaque élève sera </a:t>
            </a:r>
            <a:r>
              <a:rPr lang="fr-BE" altLang="fr-FR" sz="5400" u="sng" dirty="0"/>
              <a:t>en possession </a:t>
            </a:r>
            <a:r>
              <a:rPr lang="fr-BE" altLang="fr-FR" sz="54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fr-BE" altLang="fr-FR" sz="5400" dirty="0"/>
          </a:p>
          <a:p>
            <a:pPr eaLnBrk="1" hangingPunct="1">
              <a:lnSpc>
                <a:spcPct val="90000"/>
              </a:lnSpc>
            </a:pPr>
            <a:r>
              <a:rPr lang="fr-BE" altLang="fr-FR" sz="5400" dirty="0" smtClean="0"/>
              <a:t> de </a:t>
            </a:r>
            <a:r>
              <a:rPr lang="fr-BE" altLang="fr-FR" sz="5400" dirty="0"/>
              <a:t>sa </a:t>
            </a:r>
            <a:r>
              <a:rPr lang="fr-BE" altLang="fr-FR" sz="5400" u="sng" dirty="0"/>
              <a:t>carte d’identité </a:t>
            </a:r>
            <a:r>
              <a:rPr lang="fr-BE" altLang="fr-FR" sz="5400" dirty="0"/>
              <a:t>provisoire ou définitive ou </a:t>
            </a:r>
            <a:r>
              <a:rPr lang="fr-BE" altLang="fr-FR" sz="5400" u="sng" dirty="0"/>
              <a:t>passeport</a:t>
            </a:r>
            <a:r>
              <a:rPr lang="fr-BE" altLang="fr-FR" sz="5400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5400" dirty="0" smtClean="0"/>
              <a:t> de </a:t>
            </a:r>
            <a:r>
              <a:rPr lang="fr-BE" altLang="fr-FR" sz="5400" dirty="0"/>
              <a:t>son </a:t>
            </a:r>
            <a:r>
              <a:rPr lang="fr-BE" altLang="fr-FR" sz="5400" u="sng" dirty="0"/>
              <a:t>argent de poche</a:t>
            </a:r>
            <a:r>
              <a:rPr lang="fr-BE" altLang="fr-FR" sz="5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fr-BE" altLang="fr-FR" sz="54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fr-BE" altLang="fr-FR" sz="5400" dirty="0">
                <a:sym typeface="Wingdings" charset="2"/>
              </a:rPr>
              <a:t> Le tout glissé dans une pochette autour du cou.</a:t>
            </a:r>
            <a:endParaRPr lang="fr-BE" altLang="fr-FR" sz="54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1007692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3928" y="-163760"/>
            <a:ext cx="10566399" cy="2102855"/>
          </a:xfrm>
        </p:spPr>
        <p:txBody>
          <a:bodyPr/>
          <a:lstStyle/>
          <a:p>
            <a:r>
              <a:rPr lang="fr-FR" dirty="0" smtClean="0"/>
              <a:t>Formalités avant le départ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9912" y="2048744"/>
            <a:ext cx="10566399" cy="77048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altLang="fr-FR" sz="4400" dirty="0"/>
              <a:t>Compléter avec la plus grande </a:t>
            </a:r>
            <a:r>
              <a:rPr lang="fr-BE" altLang="fr-FR" sz="4400" dirty="0" smtClean="0"/>
              <a:t>précision :</a:t>
            </a:r>
            <a:endParaRPr lang="fr-BE" altLang="fr-FR" sz="4400" dirty="0"/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400" dirty="0" smtClean="0">
                <a:sym typeface="Wingdings" charset="2"/>
              </a:rPr>
              <a:t> La </a:t>
            </a:r>
            <a:r>
              <a:rPr lang="fr-BE" altLang="fr-FR" sz="4400" dirty="0">
                <a:sym typeface="Wingdings" charset="2"/>
              </a:rPr>
              <a:t>fiche médicale </a:t>
            </a:r>
            <a:endParaRPr lang="fr-BE" altLang="fr-FR" sz="4400" dirty="0" smtClean="0">
              <a:sym typeface="Wingdings" charset="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400" dirty="0">
                <a:sym typeface="Wingdings" charset="2"/>
              </a:rPr>
              <a:t> </a:t>
            </a:r>
            <a:r>
              <a:rPr lang="fr-BE" altLang="fr-FR" sz="4400" dirty="0" smtClean="0"/>
              <a:t>La </a:t>
            </a:r>
            <a:r>
              <a:rPr lang="fr-BE" altLang="fr-FR" sz="4400" dirty="0"/>
              <a:t>fiche de renseignements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FR" altLang="fr-FR" sz="4400" dirty="0" smtClean="0"/>
              <a:t> L’autorisation </a:t>
            </a:r>
            <a:r>
              <a:rPr lang="fr-FR" altLang="fr-FR" sz="4400" dirty="0"/>
              <a:t>des </a:t>
            </a:r>
            <a:r>
              <a:rPr lang="fr-FR" altLang="fr-FR" sz="4400" dirty="0" smtClean="0"/>
              <a:t>parents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endParaRPr lang="fr-BE" altLang="fr-FR" sz="4400" dirty="0"/>
          </a:p>
          <a:p>
            <a:pPr eaLnBrk="1" hangingPunct="1">
              <a:lnSpc>
                <a:spcPct val="90000"/>
              </a:lnSpc>
            </a:pPr>
            <a:r>
              <a:rPr lang="fr-BE" altLang="fr-FR" sz="4400" dirty="0"/>
              <a:t>Fournir au titulaire:</a:t>
            </a:r>
            <a:endParaRPr lang="fr-BE" altLang="fr-FR" sz="4400" dirty="0">
              <a:sym typeface="Wingdings" charset="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400" b="1" dirty="0">
                <a:sym typeface="Wingdings" charset="2"/>
              </a:rPr>
              <a:t>La carte européenne </a:t>
            </a:r>
            <a:r>
              <a:rPr lang="fr-BE" altLang="fr-FR" sz="4400" b="1" dirty="0" smtClean="0">
                <a:sym typeface="Wingdings" charset="2"/>
              </a:rPr>
              <a:t>d’assistance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BE" altLang="fr-FR" sz="4400" b="1" dirty="0">
              <a:sym typeface="Wingdings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fr-BE" altLang="fr-FR" sz="4400" dirty="0"/>
              <a:t>Signaler les régimes alimentaires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3968" y="268288"/>
            <a:ext cx="10566399" cy="2102855"/>
          </a:xfrm>
        </p:spPr>
        <p:txBody>
          <a:bodyPr/>
          <a:lstStyle/>
          <a:p>
            <a:r>
              <a:rPr lang="fr-FR" smtClean="0"/>
              <a:t>Préparation </a:t>
            </a:r>
            <a:r>
              <a:rPr lang="fr-FR" dirty="0" smtClean="0"/>
              <a:t>physique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1840" y="2644552"/>
            <a:ext cx="10566399" cy="56886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altLang="fr-FR" sz="4800" dirty="0"/>
              <a:t>Il est important d’être en bonne condition physique pour pratiquer le </a:t>
            </a:r>
            <a:r>
              <a:rPr lang="fr-BE" altLang="fr-FR" sz="4800" dirty="0" smtClean="0"/>
              <a:t>ski :</a:t>
            </a:r>
          </a:p>
          <a:p>
            <a:pPr eaLnBrk="1" hangingPunct="1">
              <a:lnSpc>
                <a:spcPct val="90000"/>
              </a:lnSpc>
            </a:pPr>
            <a:endParaRPr lang="fr-BE" altLang="fr-FR" sz="4800" dirty="0"/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800" dirty="0">
                <a:sym typeface="Wingdings" charset="2"/>
              </a:rPr>
              <a:t>Balades à pied.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800" dirty="0"/>
              <a:t>Monter les escaliers.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800" dirty="0" smtClean="0"/>
              <a:t>Préparation </a:t>
            </a:r>
            <a:r>
              <a:rPr lang="fr-BE" altLang="fr-FR" sz="4800" dirty="0"/>
              <a:t>avec le PDG</a:t>
            </a:r>
            <a:r>
              <a:rPr lang="fr-BE" altLang="fr-FR" sz="4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fr-BE" altLang="fr-FR" sz="4800" dirty="0" smtClean="0"/>
              <a:t>Activités sportives en dehors de l’école</a:t>
            </a:r>
            <a:endParaRPr lang="fr-BE" altLang="fr-FR" sz="48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1079700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896" y="1960"/>
            <a:ext cx="10566399" cy="2102855"/>
          </a:xfrm>
        </p:spPr>
        <p:txBody>
          <a:bodyPr/>
          <a:lstStyle/>
          <a:p>
            <a:r>
              <a:rPr lang="fr-FR" smtClean="0"/>
              <a:t>Préparation de la valise 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573" y="2104815"/>
            <a:ext cx="10945216" cy="75608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fr-BE" altLang="fr-FR" sz="4000" dirty="0"/>
              <a:t>Pour skier dans les meilleures conditions, il est important de porter </a:t>
            </a:r>
            <a:r>
              <a:rPr lang="fr-BE" altLang="fr-FR" sz="40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fr-BE" altLang="fr-FR" sz="40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BE" altLang="fr-FR" sz="4000" dirty="0" smtClean="0"/>
              <a:t>un </a:t>
            </a:r>
            <a:r>
              <a:rPr lang="fr-BE" altLang="fr-FR" sz="4000" dirty="0"/>
              <a:t>sous-pull ou un t-shirt à longues manches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4000" dirty="0" smtClean="0"/>
              <a:t>un </a:t>
            </a:r>
            <a:r>
              <a:rPr lang="fr-BE" altLang="fr-FR" sz="4000" dirty="0"/>
              <a:t>pull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4000" dirty="0" smtClean="0"/>
              <a:t>des </a:t>
            </a:r>
            <a:r>
              <a:rPr lang="fr-BE" altLang="fr-FR" sz="4000" dirty="0"/>
              <a:t>collants sans </a:t>
            </a:r>
            <a:r>
              <a:rPr lang="fr-BE" altLang="fr-FR" sz="4000" dirty="0" smtClean="0"/>
              <a:t>pieds</a:t>
            </a:r>
            <a:endParaRPr lang="fr-BE" altLang="fr-FR" sz="4000" dirty="0"/>
          </a:p>
          <a:p>
            <a:pPr eaLnBrk="1" hangingPunct="1">
              <a:lnSpc>
                <a:spcPct val="90000"/>
              </a:lnSpc>
            </a:pPr>
            <a:r>
              <a:rPr lang="fr-BE" altLang="fr-FR" sz="4000" dirty="0" smtClean="0"/>
              <a:t>des </a:t>
            </a:r>
            <a:r>
              <a:rPr lang="fr-BE" altLang="fr-FR" sz="4000" dirty="0"/>
              <a:t>bas de ski qui montent jusqu’aux genoux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4000" dirty="0"/>
              <a:t>l</a:t>
            </a:r>
            <a:r>
              <a:rPr lang="fr-BE" altLang="fr-FR" sz="4000" dirty="0" smtClean="0"/>
              <a:t>a combinaison </a:t>
            </a:r>
            <a:r>
              <a:rPr lang="fr-BE" altLang="fr-FR" sz="4000" dirty="0"/>
              <a:t>OU le pantalon et la </a:t>
            </a:r>
            <a:r>
              <a:rPr lang="fr-BE" altLang="fr-FR" sz="4000" dirty="0" smtClean="0"/>
              <a:t>veste de </a:t>
            </a:r>
            <a:r>
              <a:rPr lang="fr-BE" altLang="fr-FR" sz="4000" dirty="0"/>
              <a:t>ski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4000" dirty="0" smtClean="0"/>
              <a:t>les </a:t>
            </a:r>
            <a:r>
              <a:rPr lang="fr-BE" altLang="fr-FR" sz="4000" dirty="0"/>
              <a:t>gants, le masque et le casque.</a:t>
            </a:r>
            <a:r>
              <a:rPr lang="fr-FR" altLang="fr-FR" sz="4000" dirty="0"/>
              <a:t>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85976" y="1960"/>
            <a:ext cx="10566399" cy="2102855"/>
          </a:xfrm>
        </p:spPr>
        <p:txBody>
          <a:bodyPr/>
          <a:lstStyle/>
          <a:p>
            <a:r>
              <a:rPr lang="fr-FR" dirty="0" smtClean="0"/>
              <a:t>Matériel (quantité)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93888" y="2088301"/>
            <a:ext cx="10566399" cy="7272808"/>
          </a:xfrm>
        </p:spPr>
        <p:txBody>
          <a:bodyPr/>
          <a:lstStyle/>
          <a:p>
            <a:r>
              <a:rPr lang="fr-BE" altLang="fr-FR" sz="3200" dirty="0"/>
              <a:t>Combinaison de ski OU anorak + pantalon de </a:t>
            </a:r>
            <a:r>
              <a:rPr lang="fr-BE" altLang="fr-FR" sz="3200" dirty="0" smtClean="0"/>
              <a:t>ski (1)</a:t>
            </a:r>
            <a:endParaRPr lang="fr-BE" altLang="fr-FR" sz="3200" dirty="0"/>
          </a:p>
          <a:p>
            <a:r>
              <a:rPr lang="fr-BE" altLang="fr-FR" sz="3200" dirty="0"/>
              <a:t>Sous-pulls OU </a:t>
            </a:r>
            <a:r>
              <a:rPr lang="fr-BE" altLang="fr-FR" sz="3200" dirty="0" smtClean="0"/>
              <a:t>t-shirts </a:t>
            </a:r>
            <a:r>
              <a:rPr lang="fr-BE" altLang="fr-FR" sz="3200" dirty="0"/>
              <a:t>à longues manches (1 par jour)</a:t>
            </a:r>
          </a:p>
          <a:p>
            <a:r>
              <a:rPr lang="fr-BE" altLang="fr-FR" sz="3200" dirty="0"/>
              <a:t>Pulls (2)</a:t>
            </a:r>
          </a:p>
          <a:p>
            <a:r>
              <a:rPr lang="fr-BE" altLang="fr-FR" sz="3200" dirty="0"/>
              <a:t>Bas de ski (4 paires)</a:t>
            </a:r>
          </a:p>
          <a:p>
            <a:r>
              <a:rPr lang="fr-BE" altLang="fr-FR" sz="3200" dirty="0"/>
              <a:t>Collants sans pieds (2)</a:t>
            </a:r>
          </a:p>
          <a:p>
            <a:r>
              <a:rPr lang="fr-BE" altLang="fr-FR" sz="3200" dirty="0"/>
              <a:t>Col  Polar (1)</a:t>
            </a:r>
          </a:p>
          <a:p>
            <a:r>
              <a:rPr lang="fr-BE" altLang="fr-FR" sz="3200" dirty="0"/>
              <a:t>Gants de ski</a:t>
            </a:r>
          </a:p>
          <a:p>
            <a:r>
              <a:rPr lang="fr-BE" altLang="fr-FR" sz="3200" dirty="0"/>
              <a:t>Lunettes de ski (masque)</a:t>
            </a:r>
          </a:p>
          <a:p>
            <a:r>
              <a:rPr lang="fr-BE" altLang="fr-FR" sz="3200" dirty="0"/>
              <a:t>Casque obligatoire (peut être loué à l’école)</a:t>
            </a:r>
            <a:endParaRPr lang="fr-FR" altLang="fr-FR" sz="32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7704" y="3940696"/>
            <a:ext cx="115212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8648" y="859000"/>
            <a:ext cx="10566399" cy="2102855"/>
          </a:xfrm>
        </p:spPr>
        <p:txBody>
          <a:bodyPr/>
          <a:lstStyle/>
          <a:p>
            <a:r>
              <a:rPr lang="fr-FR" dirty="0" smtClean="0"/>
              <a:t>Pour les activités extérieures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5114" y="2996734"/>
            <a:ext cx="10339933" cy="60700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Les enfants portent la même tenue que pour le ski +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Des bottines OU des boots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Bonnet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Lunettes solaires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3600" dirty="0"/>
              <a:t>Carnet de bord</a:t>
            </a:r>
            <a:endParaRPr lang="fr-BE" altLang="fr-FR" sz="3600" dirty="0"/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Papier à lettre + enveloppes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1 plumier complet</a:t>
            </a:r>
          </a:p>
          <a:p>
            <a:pPr eaLnBrk="1" hangingPunct="1">
              <a:lnSpc>
                <a:spcPct val="90000"/>
              </a:lnSpc>
            </a:pPr>
            <a:r>
              <a:rPr lang="fr-BE" altLang="fr-FR" sz="3600" dirty="0"/>
              <a:t>1 support pour écrire</a:t>
            </a:r>
            <a:endParaRPr lang="fr-FR" altLang="fr-FR" sz="36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2590" y="-14735"/>
            <a:ext cx="10970139" cy="1368152"/>
          </a:xfrm>
        </p:spPr>
        <p:txBody>
          <a:bodyPr>
            <a:normAutofit/>
          </a:bodyPr>
          <a:lstStyle/>
          <a:p>
            <a:r>
              <a:rPr lang="fr-FR" sz="4400" dirty="0" smtClean="0"/>
              <a:t>Tenue d’intérieur et v</a:t>
            </a:r>
            <a:r>
              <a:rPr lang="nl-BE" sz="4400" dirty="0" smtClean="0"/>
              <a:t>êtements de corps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4459" y="1204392"/>
            <a:ext cx="10566399" cy="7992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Pantalons OU trainings (2)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1 pull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Culottes/slips  (1 par jour)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Pyjamas (2)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Chaussettes (4)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Gants de toilettes (2</a:t>
            </a:r>
            <a:r>
              <a:rPr lang="fr-BE" altLang="fr-FR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 smtClean="0"/>
              <a:t>Essuies de bain</a:t>
            </a:r>
            <a:endParaRPr lang="fr-BE" altLang="fr-FR" sz="2800" dirty="0"/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Trousse de toilette (peigne, brosse à dents, dentifrice, savon,…)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Pantoufles OU petites chaussures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Crème solaire (+crème hydratante si peau sensible)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Beurre de cacao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Sac pour le linge sale en tissu OU taie d’oreiller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/>
              <a:t>Mouchoirs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>
                <a:sym typeface="Wingdings" charset="2"/>
              </a:rPr>
              <a:t></a:t>
            </a:r>
            <a:r>
              <a:rPr lang="fr-BE" altLang="fr-FR" sz="2800" dirty="0"/>
              <a:t> Prévoir un tee-shirt blanc pour un bricolage.</a:t>
            </a:r>
            <a:endParaRPr lang="fr-BE" altLang="fr-FR" sz="2800" dirty="0">
              <a:sym typeface="Wingding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dirty="0">
                <a:sym typeface="Wingdings" charset="2"/>
              </a:rPr>
              <a:t></a:t>
            </a:r>
            <a:r>
              <a:rPr lang="fr-BE" altLang="fr-FR" sz="2800" dirty="0"/>
              <a:t> Prévoir un vêtement spécial pour la soirée casino.</a:t>
            </a:r>
            <a:endParaRPr lang="fr-FR" altLang="fr-FR" sz="2800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6BA5AB94-A4B4-4BC5-AF71-67E9056C3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6567" y="0"/>
            <a:ext cx="14121879" cy="2095500"/>
          </a:xfrm>
        </p:spPr>
        <p:txBody>
          <a:bodyPr>
            <a:normAutofit/>
          </a:bodyPr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4400" dirty="0"/>
              <a:t>Le </a:t>
            </a:r>
            <a:r>
              <a:rPr lang="en-US" altLang="fr-FR" sz="4400" dirty="0" err="1"/>
              <a:t>dou</a:t>
            </a:r>
            <a:r>
              <a:rPr lang="en-US" altLang="fr-FR" sz="4400" dirty="0"/>
              <a:t> de la </a:t>
            </a:r>
            <a:r>
              <a:rPr lang="en-US" altLang="fr-FR" sz="4400" dirty="0" err="1"/>
              <a:t>ramaz</a:t>
            </a:r>
            <a:endParaRPr lang="en-US" altLang="fr-FR" sz="4400" dirty="0"/>
          </a:p>
        </p:txBody>
      </p:sp>
      <p:pic>
        <p:nvPicPr>
          <p:cNvPr id="40963" name="Image 1">
            <a:extLst>
              <a:ext uri="{FF2B5EF4-FFF2-40B4-BE49-F238E27FC236}">
                <a16:creationId xmlns:a16="http://schemas.microsoft.com/office/drawing/2014/main" xmlns="" id="{5C22FCFB-435F-0E4B-9D71-AC86F040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679" y="1803783"/>
            <a:ext cx="5427216" cy="35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mage 2">
            <a:extLst>
              <a:ext uri="{FF2B5EF4-FFF2-40B4-BE49-F238E27FC236}">
                <a16:creationId xmlns:a16="http://schemas.microsoft.com/office/drawing/2014/main" xmlns="" id="{B5BD0F4A-22B2-5848-877D-E5B763019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1796303"/>
            <a:ext cx="5418716" cy="359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xmlns="" id="{03AA64AB-BFAF-B34B-9EFB-A2201EBB0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3900" y="5729605"/>
            <a:ext cx="5427215" cy="35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xmlns="" id="{895EF217-74D6-2841-A2FB-F328C00E8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679" y="5729605"/>
            <a:ext cx="5427215" cy="35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832" y="759681"/>
            <a:ext cx="10566399" cy="2102855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dou</a:t>
            </a:r>
            <a:r>
              <a:rPr lang="fr-FR" dirty="0"/>
              <a:t> de la </a:t>
            </a:r>
            <a:r>
              <a:rPr lang="fr-FR" dirty="0" err="1"/>
              <a:t>Ramaz</a:t>
            </a:r>
            <a:r>
              <a:rPr lang="fr-FR" dirty="0"/>
              <a:t> et la station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9832" y="2860576"/>
            <a:ext cx="10566399" cy="6070017"/>
          </a:xfrm>
        </p:spPr>
        <p:txBody>
          <a:bodyPr/>
          <a:lstStyle/>
          <a:p>
            <a:r>
              <a:rPr lang="fr-FR" sz="3200" dirty="0"/>
              <a:t>Le village de vacances "le Dou de la </a:t>
            </a:r>
            <a:r>
              <a:rPr lang="fr-FR" sz="3200" dirty="0" err="1"/>
              <a:t>Ramaz</a:t>
            </a:r>
            <a:r>
              <a:rPr lang="fr-FR" sz="3200" dirty="0"/>
              <a:t>" </a:t>
            </a:r>
            <a:r>
              <a:rPr lang="fr-FR" sz="3200" dirty="0" smtClean="0"/>
              <a:t>situé </a:t>
            </a:r>
            <a:r>
              <a:rPr lang="fr-FR" sz="3200" dirty="0"/>
              <a:t>à 1650m d'altitude peut accueillir jusqu’à 200 personnes en logement </a:t>
            </a:r>
            <a:r>
              <a:rPr lang="fr-FR" sz="3200" dirty="0" smtClean="0"/>
              <a:t>scolaire. Toutes </a:t>
            </a:r>
            <a:r>
              <a:rPr lang="fr-FR" sz="3200" dirty="0"/>
              <a:t>les chambres disposent d’une salle </a:t>
            </a:r>
            <a:r>
              <a:rPr lang="fr-FR" sz="3200"/>
              <a:t>de </a:t>
            </a:r>
            <a:r>
              <a:rPr lang="fr-FR" sz="3200" smtClean="0"/>
              <a:t>bain </a:t>
            </a:r>
            <a:r>
              <a:rPr lang="fr-FR" sz="3200" dirty="0"/>
              <a:t>et de WC. </a:t>
            </a:r>
          </a:p>
          <a:p>
            <a:endParaRPr lang="fr-FR" sz="3200" dirty="0" smtClean="0"/>
          </a:p>
          <a:p>
            <a:r>
              <a:rPr lang="fr-FR" sz="3200" dirty="0" err="1" smtClean="0"/>
              <a:t>Montalbert</a:t>
            </a:r>
            <a:r>
              <a:rPr lang="fr-FR" sz="3200" dirty="0" smtClean="0"/>
              <a:t> est un village </a:t>
            </a:r>
            <a:r>
              <a:rPr lang="fr-FR" sz="3200" dirty="0"/>
              <a:t>typique et authentique à 1350m d’altitude, </a:t>
            </a:r>
            <a:r>
              <a:rPr lang="fr-FR" sz="3200" dirty="0" smtClean="0"/>
              <a:t>il garantit </a:t>
            </a:r>
            <a:r>
              <a:rPr lang="fr-FR" sz="3200" dirty="0"/>
              <a:t>un accès direct aux pistes et aux sommets grâce à une liaison rapide en télécabine, et propose un petit domaine skiable niché dans la forêt. </a:t>
            </a:r>
            <a:br>
              <a:rPr lang="fr-FR" sz="3200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CE78B616-DD54-4FAA-9347-A90FB7C0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0" y="922338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/>
              <a:t>Evasion </a:t>
            </a:r>
            <a:r>
              <a:rPr lang="en-US" altLang="fr-FR" sz="5120" dirty="0" err="1"/>
              <a:t>Scolaire</a:t>
            </a:r>
            <a:endParaRPr lang="en-US" altLang="fr-FR" sz="512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E63211F1-A130-4178-8D81-7B31D7519E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8350" y="3017838"/>
            <a:ext cx="12293600" cy="5842000"/>
          </a:xfrm>
        </p:spPr>
        <p:txBody>
          <a:bodyPr rtlCol="0">
            <a:normAutofit/>
          </a:bodyPr>
          <a:lstStyle/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buSzPct val="100000"/>
              <a:defRPr/>
            </a:pPr>
            <a:r>
              <a:rPr lang="en-US" altLang="fr-FR" sz="3413" dirty="0" err="1"/>
              <a:t>Expérience</a:t>
            </a:r>
            <a:r>
              <a:rPr lang="en-US" altLang="fr-FR" sz="3413" dirty="0"/>
              <a:t> de plus de 25 </a:t>
            </a:r>
            <a:r>
              <a:rPr lang="en-US" altLang="fr-FR" sz="3413" dirty="0" err="1"/>
              <a:t>ans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buSzPct val="100000"/>
              <a:defRPr/>
            </a:pPr>
            <a:r>
              <a:rPr lang="en-US" altLang="fr-FR" sz="3413" dirty="0" err="1"/>
              <a:t>Connaissance</a:t>
            </a:r>
            <a:r>
              <a:rPr lang="en-US" altLang="fr-FR" sz="3413" dirty="0"/>
              <a:t> </a:t>
            </a:r>
            <a:r>
              <a:rPr lang="en-US" altLang="fr-FR" sz="3413" dirty="0" err="1"/>
              <a:t>parfaite</a:t>
            </a:r>
            <a:r>
              <a:rPr lang="en-US" altLang="fr-FR" sz="3413" dirty="0"/>
              <a:t> des </a:t>
            </a:r>
            <a:r>
              <a:rPr lang="en-US" altLang="fr-FR" sz="3413" dirty="0" err="1"/>
              <a:t>produits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buSzPct val="100000"/>
              <a:defRPr/>
            </a:pPr>
            <a:r>
              <a:rPr lang="en-US" altLang="fr-FR" sz="3413" dirty="0"/>
              <a:t>Plus de 3500 enfants </a:t>
            </a:r>
            <a:r>
              <a:rPr lang="en-US" altLang="fr-FR" sz="3413" dirty="0" err="1"/>
              <a:t>chaque</a:t>
            </a:r>
            <a:r>
              <a:rPr lang="en-US" altLang="fr-FR" sz="3413" dirty="0"/>
              <a:t> </a:t>
            </a:r>
            <a:r>
              <a:rPr lang="en-US" altLang="fr-FR" sz="3413" dirty="0" err="1"/>
              <a:t>année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buSzPct val="100000"/>
              <a:defRPr/>
            </a:pPr>
            <a:r>
              <a:rPr lang="en-US" altLang="fr-FR" sz="3413" dirty="0"/>
              <a:t>98% de </a:t>
            </a:r>
            <a:r>
              <a:rPr lang="en-US" altLang="fr-FR" sz="3413" dirty="0" err="1"/>
              <a:t>fidélité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buSzPct val="100000"/>
              <a:defRPr/>
            </a:pPr>
            <a:r>
              <a:rPr lang="en-US" altLang="fr-FR" sz="3413" dirty="0" err="1"/>
              <a:t>Licence</a:t>
            </a:r>
            <a:r>
              <a:rPr lang="en-US" altLang="fr-FR" sz="3413" dirty="0"/>
              <a:t> </a:t>
            </a:r>
            <a:r>
              <a:rPr lang="en-US" altLang="fr-FR" sz="3413" dirty="0" err="1"/>
              <a:t>d’agence</a:t>
            </a:r>
            <a:r>
              <a:rPr lang="en-US" altLang="fr-FR" sz="3413" dirty="0"/>
              <a:t> de voyages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F8C50573-D82B-D34D-B4AD-8E970177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27781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xmlns="" id="{5F4C57E0-DD42-40A3-AA80-583AA4293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0" y="42863"/>
            <a:ext cx="12293600" cy="24384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 err="1"/>
              <a:t>Journée</a:t>
            </a:r>
            <a:r>
              <a:rPr lang="en-US" altLang="fr-FR" sz="5120" dirty="0"/>
              <a:t>  type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52F26EAA-164F-8B47-AA76-FEA27706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960" y="2700461"/>
            <a:ext cx="8136904" cy="6215063"/>
          </a:xfrm>
        </p:spPr>
        <p:txBody>
          <a:bodyPr/>
          <a:lstStyle/>
          <a:p>
            <a:pPr eaLnBrk="1" hangingPunct="1">
              <a:lnSpc>
                <a:spcPct val="31000"/>
              </a:lnSpc>
              <a:buSzPct val="100000"/>
            </a:pPr>
            <a:r>
              <a:rPr lang="en-US" altLang="fr-FR" sz="3200" dirty="0" err="1"/>
              <a:t>Réveil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smtClean="0"/>
              <a:t>Petit </a:t>
            </a:r>
            <a:r>
              <a:rPr lang="en-US" altLang="fr-FR" sz="3200" dirty="0" err="1" smtClean="0"/>
              <a:t>déjeuner</a:t>
            </a:r>
            <a:r>
              <a:rPr lang="en-US" altLang="fr-FR" sz="3200" dirty="0" smtClean="0"/>
              <a:t> (7h45)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/>
              <a:t>Cours</a:t>
            </a:r>
            <a:r>
              <a:rPr lang="en-US" altLang="fr-FR" sz="3200" dirty="0"/>
              <a:t> de </a:t>
            </a:r>
            <a:r>
              <a:rPr lang="en-US" altLang="fr-FR" sz="3200" dirty="0" smtClean="0"/>
              <a:t>ski (9h </a:t>
            </a:r>
            <a:r>
              <a:rPr lang="en-US" altLang="fr-FR" sz="3200" dirty="0" err="1" smtClean="0"/>
              <a:t>à</a:t>
            </a:r>
            <a:r>
              <a:rPr lang="en-US" altLang="fr-FR" sz="3200" dirty="0" smtClean="0"/>
              <a:t> 12h)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smtClean="0"/>
              <a:t>D</a:t>
            </a:r>
            <a:r>
              <a:rPr lang="nl-BE" altLang="fr-FR" sz="3200" dirty="0" smtClean="0"/>
              <a:t>îner (12h30)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/>
              <a:t>Activités</a:t>
            </a:r>
            <a:r>
              <a:rPr lang="en-US" altLang="fr-FR" sz="3200" dirty="0"/>
              <a:t> </a:t>
            </a:r>
            <a:r>
              <a:rPr lang="en-US" altLang="fr-FR" sz="3200" dirty="0" err="1"/>
              <a:t>pédagogiques</a:t>
            </a:r>
            <a:r>
              <a:rPr lang="en-US" altLang="fr-FR" sz="3200" dirty="0"/>
              <a:t> et de </a:t>
            </a:r>
            <a:r>
              <a:rPr lang="en-US" altLang="fr-FR" sz="3200" dirty="0" err="1"/>
              <a:t>découvertes</a:t>
            </a:r>
            <a:r>
              <a:rPr lang="en-US" altLang="fr-FR" sz="3200" dirty="0"/>
              <a:t> </a:t>
            </a:r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 smtClean="0"/>
              <a:t>Goûter</a:t>
            </a:r>
            <a:r>
              <a:rPr lang="en-US" altLang="fr-FR" sz="3200" dirty="0" smtClean="0"/>
              <a:t> (entre 14h30 et 16h30)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/>
              <a:t>Douche</a:t>
            </a:r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 smtClean="0"/>
              <a:t>Souper</a:t>
            </a:r>
            <a:r>
              <a:rPr lang="en-US" altLang="fr-FR" sz="3200" dirty="0" smtClean="0"/>
              <a:t> (19H)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/>
              <a:t>Activités</a:t>
            </a:r>
            <a:r>
              <a:rPr lang="en-US" altLang="fr-FR" sz="3200" dirty="0"/>
              <a:t> du </a:t>
            </a:r>
            <a:r>
              <a:rPr lang="en-US" altLang="fr-FR" sz="3200" dirty="0" err="1"/>
              <a:t>soir</a:t>
            </a:r>
            <a:endParaRPr lang="en-US" altLang="fr-FR" sz="3200" dirty="0"/>
          </a:p>
          <a:p>
            <a:pPr eaLnBrk="1" hangingPunct="1">
              <a:lnSpc>
                <a:spcPct val="31000"/>
              </a:lnSpc>
              <a:spcBef>
                <a:spcPts val="3450"/>
              </a:spcBef>
              <a:buSzPct val="100000"/>
            </a:pPr>
            <a:r>
              <a:rPr lang="en-US" altLang="fr-FR" sz="3200" dirty="0" err="1"/>
              <a:t>Coucher</a:t>
            </a:r>
            <a:endParaRPr lang="en-US" altLang="fr-FR" sz="3200" dirty="0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xmlns="" id="{7AA54E3C-B9CD-514B-A5F2-C19049A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27781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xmlns="" id="{1EF0EE0D-38F1-42ED-B783-1CE6BCA5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638" y="501650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fr-FR" altLang="fr-FR" sz="5120" dirty="0"/>
              <a:t>Repas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xmlns="" id="{AB6725DE-652E-3A44-92E2-8A2E0BE3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0481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4">
            <a:extLst>
              <a:ext uri="{FF2B5EF4-FFF2-40B4-BE49-F238E27FC236}">
                <a16:creationId xmlns:a16="http://schemas.microsoft.com/office/drawing/2014/main" xmlns="" id="{4727A090-5140-8F41-86D0-5843576F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382963"/>
            <a:ext cx="44704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 de texte 1"/>
          <p:cNvSpPr txBox="1"/>
          <p:nvPr/>
        </p:nvSpPr>
        <p:spPr>
          <a:xfrm>
            <a:off x="2026126" y="2212504"/>
            <a:ext cx="4476273" cy="633670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BE" sz="1200" dirty="0">
                <a:effectLst/>
                <a:ea typeface="Calibri" charset="0"/>
                <a:cs typeface="Times New Roman" charset="0"/>
              </a:rPr>
              <a:t> </a:t>
            </a:r>
            <a:endParaRPr lang="fr-FR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b="1" u="sng" dirty="0">
                <a:effectLst/>
                <a:ea typeface="Calibri" charset="0"/>
                <a:cs typeface="Times New Roman" charset="0"/>
              </a:rPr>
              <a:t>Petit déjeuner </a:t>
            </a:r>
            <a:r>
              <a:rPr lang="nl-BE" sz="2000" b="1" dirty="0">
                <a:effectLst/>
                <a:ea typeface="Calibri" charset="0"/>
                <a:cs typeface="Times New Roman" charset="0"/>
              </a:rPr>
              <a:t>: 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Pain, confiture, miel, céréales, lait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b="1" u="sng" dirty="0">
                <a:effectLst/>
                <a:ea typeface="Calibri" charset="0"/>
                <a:cs typeface="Times New Roman" charset="0"/>
              </a:rPr>
              <a:t>Dîner 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: 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Entrée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Plat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Dessert / laitage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b="1" u="sng" dirty="0">
                <a:effectLst/>
                <a:ea typeface="Calibri" charset="0"/>
                <a:cs typeface="Times New Roman" charset="0"/>
              </a:rPr>
              <a:t>Goûter 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: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biscuit / jus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b="1" u="sng" dirty="0">
                <a:effectLst/>
                <a:ea typeface="Calibri" charset="0"/>
                <a:cs typeface="Times New Roman" charset="0"/>
              </a:rPr>
              <a:t>Souper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: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</a:rPr>
              <a:t> 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Entrée / potage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Plat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effectLst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nl-BE" sz="2000" dirty="0">
                <a:effectLst/>
                <a:ea typeface="Calibri" charset="0"/>
                <a:cs typeface="Times New Roman" charset="0"/>
              </a:rPr>
              <a:t> Dessert / fromage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8124" y="3912156"/>
            <a:ext cx="1140301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xmlns="" id="{0FA337BD-250E-4760-AD19-7AC262E49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5936" y="8896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 err="1"/>
              <a:t>Domaine</a:t>
            </a:r>
            <a:r>
              <a:rPr lang="en-US" altLang="fr-FR" sz="5120" dirty="0"/>
              <a:t> skiable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530DD9F-3517-6342-AEAF-117C8E0B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616" y="4170229"/>
            <a:ext cx="4392544" cy="2808312"/>
          </a:xfrm>
        </p:spPr>
        <p:txBody>
          <a:bodyPr/>
          <a:lstStyle/>
          <a:p>
            <a:pPr eaLnBrk="1" hangingPunct="1"/>
            <a:r>
              <a:rPr lang="en-US" altLang="fr-FR" sz="3600" dirty="0"/>
              <a:t>Altitude </a:t>
            </a:r>
            <a:r>
              <a:rPr lang="en-US" altLang="fr-FR" sz="3600" dirty="0" err="1"/>
              <a:t>pistes</a:t>
            </a:r>
            <a:r>
              <a:rPr lang="en-US" altLang="fr-FR" sz="3600" dirty="0"/>
              <a:t> :  1350 </a:t>
            </a:r>
            <a:r>
              <a:rPr lang="en-US" altLang="fr-FR" sz="3600" dirty="0" err="1"/>
              <a:t>à</a:t>
            </a:r>
            <a:r>
              <a:rPr lang="en-US" altLang="fr-FR" sz="3600" dirty="0"/>
              <a:t> 2340 m</a:t>
            </a:r>
          </a:p>
          <a:p>
            <a:pPr eaLnBrk="1" hangingPunct="1"/>
            <a:r>
              <a:rPr lang="en-US" altLang="fr-FR" sz="3600" dirty="0"/>
              <a:t>80 km de </a:t>
            </a:r>
            <a:r>
              <a:rPr lang="en-US" altLang="fr-FR" sz="3600" dirty="0" err="1"/>
              <a:t>pistes</a:t>
            </a:r>
            <a:endParaRPr lang="en-US" alt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13EB15F-C445-054B-8D38-4A9A5A70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01" y="2932584"/>
            <a:ext cx="7461405" cy="5283603"/>
          </a:xfrm>
          <a:prstGeom prst="rect">
            <a:avLst/>
          </a:prstGeom>
        </p:spPr>
      </p:pic>
      <p:pic>
        <p:nvPicPr>
          <p:cNvPr id="45059" name="Picture 4">
            <a:extLst>
              <a:ext uri="{FF2B5EF4-FFF2-40B4-BE49-F238E27FC236}">
                <a16:creationId xmlns:a16="http://schemas.microsoft.com/office/drawing/2014/main" xmlns="" id="{AA8A2717-F882-3345-B086-AC33F006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35487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8124" y="4012704"/>
            <a:ext cx="342467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025A7C9E-0609-4B0C-8250-760416814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9288" y="676275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 err="1"/>
              <a:t>Cours</a:t>
            </a:r>
            <a:r>
              <a:rPr lang="en-US" altLang="fr-FR" sz="5120" dirty="0"/>
              <a:t> de ski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2528CEF5-A721-45E8-977B-CBD3B5959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3888" y="2932584"/>
            <a:ext cx="10845800" cy="6278563"/>
          </a:xfrm>
        </p:spPr>
        <p:txBody>
          <a:bodyPr rtlCol="0">
            <a:normAutofit/>
          </a:bodyPr>
          <a:lstStyle/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Encadrés</a:t>
            </a:r>
            <a:r>
              <a:rPr lang="en-US" altLang="fr-FR" sz="3413" dirty="0"/>
              <a:t> par </a:t>
            </a:r>
            <a:r>
              <a:rPr lang="en-US" altLang="fr-FR" sz="3413" dirty="0" err="1"/>
              <a:t>l’Ecole</a:t>
            </a:r>
            <a:r>
              <a:rPr lang="en-US" altLang="fr-FR" sz="3413" dirty="0"/>
              <a:t> de Ski </a:t>
            </a:r>
            <a:r>
              <a:rPr lang="en-US" altLang="fr-FR" sz="3413" dirty="0" err="1"/>
              <a:t>Française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Répartis</a:t>
            </a:r>
            <a:r>
              <a:rPr lang="en-US" altLang="fr-FR" sz="3413" dirty="0"/>
              <a:t> par </a:t>
            </a:r>
            <a:r>
              <a:rPr lang="en-US" altLang="fr-FR" sz="3413" dirty="0" err="1"/>
              <a:t>niveau</a:t>
            </a:r>
            <a:r>
              <a:rPr lang="en-US" altLang="fr-FR" sz="3413" dirty="0"/>
              <a:t> de ski</a:t>
            </a:r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Groupes</a:t>
            </a:r>
            <a:r>
              <a:rPr lang="en-US" altLang="fr-FR" sz="3413" dirty="0"/>
              <a:t> de +/-12  </a:t>
            </a:r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15h de ski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xmlns="" id="{79FA50A6-0FAC-1E4B-BF12-BF007B4E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04788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xmlns="" id="{22A1229E-7E04-2C45-B653-3BBE0E59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20" y="5236840"/>
            <a:ext cx="4377259" cy="29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8124" y="3912156"/>
            <a:ext cx="79166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xmlns="" id="{20C6D969-F3FE-42F9-A630-A5C376F6F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050" y="619125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 err="1"/>
              <a:t>Matériel</a:t>
            </a:r>
            <a:r>
              <a:rPr lang="en-US" altLang="fr-FR" sz="5120" dirty="0"/>
              <a:t> de ski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C2DBB708-628D-42EC-A697-19AC3A3A1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0" y="2789238"/>
            <a:ext cx="10845800" cy="6108700"/>
          </a:xfrm>
        </p:spPr>
        <p:txBody>
          <a:bodyPr rtlCol="0">
            <a:normAutofit/>
          </a:bodyPr>
          <a:lstStyle/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Equipement</a:t>
            </a:r>
            <a:r>
              <a:rPr lang="en-US" altLang="fr-FR" sz="3413" dirty="0"/>
              <a:t> </a:t>
            </a:r>
            <a:r>
              <a:rPr lang="en-US" altLang="fr-FR" sz="3413" dirty="0" err="1"/>
              <a:t>récent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Location chez des </a:t>
            </a:r>
            <a:r>
              <a:rPr lang="en-US" altLang="fr-FR" sz="3413" dirty="0" err="1"/>
              <a:t>professionnels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Distribution par des </a:t>
            </a:r>
            <a:r>
              <a:rPr lang="en-US" altLang="fr-FR" sz="3413" dirty="0" err="1" smtClean="0"/>
              <a:t>professionnels</a:t>
            </a:r>
            <a:endParaRPr lang="en-US" altLang="fr-FR" sz="3413" dirty="0" smtClean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 smtClean="0"/>
              <a:t>Matériel</a:t>
            </a:r>
            <a:r>
              <a:rPr lang="en-US" altLang="fr-FR" sz="3413" dirty="0" smtClean="0"/>
              <a:t> </a:t>
            </a:r>
            <a:r>
              <a:rPr lang="en-US" altLang="fr-FR" sz="3413" dirty="0" err="1" smtClean="0"/>
              <a:t>livré</a:t>
            </a:r>
            <a:r>
              <a:rPr lang="en-US" altLang="fr-FR" sz="3413" dirty="0" smtClean="0"/>
              <a:t> </a:t>
            </a:r>
            <a:r>
              <a:rPr lang="en-US" altLang="fr-FR" sz="3413" dirty="0" err="1" smtClean="0"/>
              <a:t>à</a:t>
            </a:r>
            <a:r>
              <a:rPr lang="en-US" altLang="fr-FR" sz="3413" dirty="0" smtClean="0"/>
              <a:t> </a:t>
            </a:r>
            <a:r>
              <a:rPr lang="en-US" altLang="fr-FR" sz="3413" dirty="0" err="1" smtClean="0"/>
              <a:t>l’h</a:t>
            </a:r>
            <a:r>
              <a:rPr lang="nl-BE" altLang="fr-FR" sz="3413" dirty="0" smtClean="0"/>
              <a:t>ôtel</a:t>
            </a:r>
            <a:endParaRPr lang="en-US" altLang="fr-FR" sz="3413" dirty="0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xmlns="" id="{9DF1D480-FDB1-AA43-BE73-A047700F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207963"/>
            <a:ext cx="270986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xmlns="" id="{8DD52E85-A478-8A4D-91B1-83B7ADE352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29338"/>
            <a:ext cx="7874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ED032D-125C-4181-BAA7-4480C122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48" y="1204392"/>
            <a:ext cx="11233248" cy="11521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BE" sz="4000" dirty="0" smtClean="0"/>
              <a:t>Activités pédagogiques </a:t>
            </a:r>
            <a:r>
              <a:rPr lang="fr-BE" sz="4000" dirty="0"/>
              <a:t>et de </a:t>
            </a:r>
            <a:r>
              <a:rPr lang="fr-BE" sz="4000" dirty="0" smtClean="0"/>
              <a:t>découvertes</a:t>
            </a:r>
            <a:endParaRPr lang="fr-BE" sz="4000" dirty="0"/>
          </a:p>
        </p:txBody>
      </p:sp>
      <p:sp>
        <p:nvSpPr>
          <p:cNvPr id="48130" name="Espace réservé du contenu 2">
            <a:extLst>
              <a:ext uri="{FF2B5EF4-FFF2-40B4-BE49-F238E27FC236}">
                <a16:creationId xmlns:a16="http://schemas.microsoft.com/office/drawing/2014/main" xmlns="" id="{12E2BC8A-877B-1444-9741-BB67506E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024" y="2788568"/>
            <a:ext cx="7272808" cy="6408712"/>
          </a:xfrm>
        </p:spPr>
        <p:txBody>
          <a:bodyPr numCol="1" anchor="t"/>
          <a:lstStyle/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Jeu de piste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Parcours nature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Pelles à neige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Rallye photos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Balade raquettes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Balade aux flambeaux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/>
              <a:t>Quiz musical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 smtClean="0"/>
              <a:t>Boum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fr-BE" altLang="fr-FR" sz="4000" dirty="0" smtClean="0"/>
              <a:t>Carnet tout au long du voyage</a:t>
            </a:r>
            <a:endParaRPr lang="fr-BE" altLang="fr-FR" sz="4000" dirty="0"/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endParaRPr lang="fr-BE" alt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xmlns="" id="{DB57288C-9382-4CC6-8D65-ABE16A79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2088" y="893763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4800" dirty="0" err="1"/>
              <a:t>Encadrement</a:t>
            </a:r>
            <a:r>
              <a:rPr lang="en-US" altLang="fr-FR" sz="4800" dirty="0"/>
              <a:t> </a:t>
            </a:r>
            <a:r>
              <a:rPr lang="en-US" altLang="fr-FR" sz="4800" dirty="0" err="1"/>
              <a:t>médical</a:t>
            </a:r>
            <a:endParaRPr lang="en-US" altLang="fr-FR" sz="48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F7D754D0-908F-4E42-934C-1EDAC41A4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462" y="3640138"/>
            <a:ext cx="7561113" cy="2820838"/>
          </a:xfrm>
        </p:spPr>
        <p:txBody>
          <a:bodyPr rtlCol="0">
            <a:normAutofit/>
          </a:bodyPr>
          <a:lstStyle/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Cabinet </a:t>
            </a:r>
            <a:r>
              <a:rPr lang="en-US" altLang="fr-FR" sz="3413" dirty="0" err="1"/>
              <a:t>médical</a:t>
            </a:r>
            <a:r>
              <a:rPr lang="en-US" altLang="fr-FR" sz="3413" dirty="0"/>
              <a:t> et </a:t>
            </a:r>
            <a:r>
              <a:rPr lang="en-US" altLang="fr-FR" sz="3413" dirty="0" err="1"/>
              <a:t>pharmacie</a:t>
            </a:r>
            <a:r>
              <a:rPr lang="en-US" altLang="fr-FR" sz="3413" dirty="0"/>
              <a:t> à </a:t>
            </a:r>
            <a:r>
              <a:rPr lang="en-US" altLang="fr-FR" sz="3413" dirty="0" err="1"/>
              <a:t>Aime</a:t>
            </a:r>
            <a:r>
              <a:rPr lang="en-US" altLang="fr-FR" sz="3413" dirty="0"/>
              <a:t> la Plagne (10 km) La </a:t>
            </a:r>
            <a:r>
              <a:rPr lang="en-US" altLang="fr-FR" sz="3413" dirty="0" err="1"/>
              <a:t>Plagne</a:t>
            </a:r>
            <a:r>
              <a:rPr lang="en-US" altLang="fr-FR" sz="3413"/>
              <a:t> Centre (8km)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Hôpital</a:t>
            </a:r>
            <a:r>
              <a:rPr lang="en-US" altLang="fr-FR" sz="3413" dirty="0"/>
              <a:t> à Bourg Saint Maurice </a:t>
            </a:r>
            <a:r>
              <a:rPr lang="en-US" altLang="fr-FR" sz="3200" dirty="0"/>
              <a:t>(22 km)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xmlns="" id="{858135FC-E16E-8347-B41C-A57E32AB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27781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xmlns="" id="{5D5E2518-903D-304A-ACC2-0E4EF378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2828925"/>
            <a:ext cx="254476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 8">
            <a:extLst>
              <a:ext uri="{FF2B5EF4-FFF2-40B4-BE49-F238E27FC236}">
                <a16:creationId xmlns:a16="http://schemas.microsoft.com/office/drawing/2014/main" xmlns="" id="{9E30D9F3-0433-ED41-B88A-C1A5F1D58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7037388"/>
            <a:ext cx="72009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37904" y="8685213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J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8104" y="628328"/>
            <a:ext cx="4924852" cy="2102855"/>
          </a:xfrm>
        </p:spPr>
        <p:txBody>
          <a:bodyPr/>
          <a:lstStyle/>
          <a:p>
            <a:r>
              <a:rPr lang="fr-FR" dirty="0" smtClean="0"/>
              <a:t>Médicaments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508" y="2982525"/>
            <a:ext cx="10566399" cy="5037104"/>
          </a:xfrm>
        </p:spPr>
        <p:txBody>
          <a:bodyPr/>
          <a:lstStyle/>
          <a:p>
            <a:r>
              <a:rPr lang="fr-BE" altLang="fr-FR" sz="4000" dirty="0"/>
              <a:t>Prévoir les médicaments dans la </a:t>
            </a:r>
            <a:r>
              <a:rPr lang="fr-BE" altLang="fr-FR" sz="4000" dirty="0" smtClean="0"/>
              <a:t>valise : </a:t>
            </a:r>
            <a:r>
              <a:rPr lang="fr-BE" altLang="fr-FR" sz="4000" dirty="0"/>
              <a:t>ils seront donnés aux enseignants dès l’arrivée dans les chambres</a:t>
            </a:r>
            <a:r>
              <a:rPr lang="fr-BE" altLang="fr-FR" sz="4000" dirty="0" smtClean="0"/>
              <a:t>.</a:t>
            </a:r>
          </a:p>
          <a:p>
            <a:pPr marL="0" indent="0">
              <a:buNone/>
            </a:pPr>
            <a:endParaRPr lang="fr-BE" altLang="fr-FR" sz="4000" dirty="0" smtClean="0"/>
          </a:p>
          <a:p>
            <a:pPr marL="0" indent="0">
              <a:buNone/>
            </a:pPr>
            <a:r>
              <a:rPr lang="fr-BE" altLang="fr-FR" sz="4000" dirty="0" smtClean="0">
                <a:sym typeface="Wingdings"/>
              </a:rPr>
              <a:t> </a:t>
            </a:r>
            <a:r>
              <a:rPr lang="fr-BE" altLang="fr-FR" sz="4000" dirty="0" smtClean="0"/>
              <a:t>Prévoir </a:t>
            </a:r>
            <a:r>
              <a:rPr lang="fr-BE" altLang="fr-FR" sz="4000" dirty="0"/>
              <a:t>une fiche avec les informations et la </a:t>
            </a:r>
            <a:r>
              <a:rPr lang="fr-BE" altLang="fr-FR" sz="4000" dirty="0" smtClean="0"/>
              <a:t>posologie</a:t>
            </a:r>
            <a:endParaRPr lang="fr-FR" altLang="fr-FR" sz="40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115170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0072" y="349446"/>
            <a:ext cx="10566399" cy="2102855"/>
          </a:xfrm>
        </p:spPr>
        <p:txBody>
          <a:bodyPr/>
          <a:lstStyle/>
          <a:p>
            <a:r>
              <a:rPr lang="fr-FR" dirty="0" smtClean="0"/>
              <a:t>Le courrier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508" y="2428528"/>
            <a:ext cx="10566399" cy="6912768"/>
          </a:xfrm>
        </p:spPr>
        <p:txBody>
          <a:bodyPr/>
          <a:lstStyle/>
          <a:p>
            <a:pPr eaLnBrk="1" hangingPunct="1"/>
            <a:r>
              <a:rPr lang="fr-BE" altLang="fr-FR" sz="4400" dirty="0"/>
              <a:t>Marquer les enveloppes d’une étoile bleue</a:t>
            </a:r>
          </a:p>
          <a:p>
            <a:pPr eaLnBrk="1" hangingPunct="1">
              <a:buFont typeface="Wingdings" charset="2"/>
              <a:buNone/>
            </a:pPr>
            <a:r>
              <a:rPr lang="fr-BE" altLang="fr-FR" sz="4400" dirty="0"/>
              <a:t>dans le coin supérieur gauche</a:t>
            </a:r>
            <a:r>
              <a:rPr lang="fr-BE" altLang="fr-FR" sz="4400" dirty="0" smtClean="0"/>
              <a:t>.</a:t>
            </a:r>
          </a:p>
          <a:p>
            <a:pPr eaLnBrk="1" hangingPunct="1">
              <a:buFont typeface="Wingdings" charset="2"/>
              <a:buNone/>
            </a:pPr>
            <a:endParaRPr lang="fr-BE" altLang="fr-FR" sz="2000" dirty="0" smtClean="0"/>
          </a:p>
          <a:p>
            <a:pPr algn="ctr" eaLnBrk="1" hangingPunct="1">
              <a:buFont typeface="Wingdings" charset="2"/>
              <a:buNone/>
            </a:pPr>
            <a:r>
              <a:rPr lang="fr-BE" altLang="fr-FR" sz="3200" dirty="0"/>
              <a:t> </a:t>
            </a:r>
            <a:endParaRPr lang="fr-FR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1954"/>
              </p:ext>
            </p:extLst>
          </p:nvPr>
        </p:nvGraphicFramePr>
        <p:xfrm>
          <a:off x="2165773" y="4876800"/>
          <a:ext cx="8669867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9867"/>
              </a:tblGrid>
              <a:tr h="3312368">
                <a:tc>
                  <a:txBody>
                    <a:bodyPr/>
                    <a:lstStyle/>
                    <a:p>
                      <a:pPr algn="ctr" eaLnBrk="1" hangingPunct="1">
                        <a:buFont typeface="Wingdings" charset="2"/>
                        <a:buNone/>
                      </a:pPr>
                      <a:endParaRPr lang="fr-BE" altLang="fr-FR" sz="2800" b="1" dirty="0" smtClean="0"/>
                    </a:p>
                    <a:p>
                      <a:pPr algn="ctr" eaLnBrk="1" hangingPunct="1">
                        <a:buFont typeface="Wingdings" charset="2"/>
                        <a:buNone/>
                      </a:pPr>
                      <a:r>
                        <a:rPr lang="fr-BE" altLang="fr-FR" sz="3200" b="1" dirty="0" smtClean="0"/>
                        <a:t>Nom et prénom de l’enfant – Ecole SBSS</a:t>
                      </a:r>
                    </a:p>
                    <a:p>
                      <a:pPr algn="ctr" eaLnBrk="1" hangingPunct="1">
                        <a:buFont typeface="Wingdings" charset="2"/>
                        <a:buNone/>
                      </a:pPr>
                      <a:r>
                        <a:rPr lang="fr-BE" altLang="fr-FR" sz="3200" b="1" dirty="0" smtClean="0"/>
                        <a:t>Hôtel Le Dou de la </a:t>
                      </a:r>
                      <a:r>
                        <a:rPr lang="fr-BE" altLang="fr-FR" sz="3200" b="1" dirty="0" err="1" smtClean="0"/>
                        <a:t>Ramaz</a:t>
                      </a:r>
                      <a:endParaRPr lang="fr-BE" altLang="fr-FR" sz="3200" b="1" dirty="0" smtClean="0"/>
                    </a:p>
                    <a:p>
                      <a:pPr algn="ctr" eaLnBrk="1" hangingPunct="1">
                        <a:buFont typeface="Wingdings" charset="2"/>
                        <a:buNone/>
                      </a:pPr>
                      <a:r>
                        <a:rPr lang="fr-FR" sz="3200" b="1" dirty="0" err="1" smtClean="0"/>
                        <a:t>Montalbert</a:t>
                      </a:r>
                      <a:r>
                        <a:rPr lang="fr-FR" sz="3200" b="1" dirty="0" smtClean="0"/>
                        <a:t>, 1600</a:t>
                      </a:r>
                    </a:p>
                    <a:p>
                      <a:pPr algn="ctr" eaLnBrk="1" hangingPunct="1">
                        <a:buFont typeface="Wingdings" charset="2"/>
                        <a:buNone/>
                      </a:pPr>
                      <a:r>
                        <a:rPr lang="fr-FR" sz="3200" b="1" dirty="0" smtClean="0"/>
                        <a:t>73210 </a:t>
                      </a:r>
                      <a:r>
                        <a:rPr lang="fr-FR" sz="3200" b="1" dirty="0" err="1" smtClean="0"/>
                        <a:t>Plagne</a:t>
                      </a:r>
                      <a:r>
                        <a:rPr lang="fr-FR" sz="3200" b="1" dirty="0" smtClean="0"/>
                        <a:t> </a:t>
                      </a:r>
                      <a:r>
                        <a:rPr lang="fr-FR" sz="3200" b="1" dirty="0" err="1" smtClean="0"/>
                        <a:t>Montalbert</a:t>
                      </a:r>
                      <a:endParaRPr lang="fr-FR" sz="3200" b="1" dirty="0" smtClean="0"/>
                    </a:p>
                    <a:p>
                      <a:pPr algn="ctr" eaLnBrk="1" hangingPunct="1">
                        <a:buFont typeface="Wingdings" charset="2"/>
                        <a:buNone/>
                      </a:pPr>
                      <a:r>
                        <a:rPr lang="fr-FR" sz="3200" b="1" dirty="0" smtClean="0"/>
                        <a:t> France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J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xmlns="" id="{F6BAB847-1781-4299-9807-ABA1A29D7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3725" y="638175"/>
            <a:ext cx="10845800" cy="20955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 err="1"/>
              <a:t>En</a:t>
            </a:r>
            <a:r>
              <a:rPr lang="en-US" altLang="fr-FR" sz="5120" dirty="0"/>
              <a:t> </a:t>
            </a:r>
            <a:r>
              <a:rPr lang="en-US" altLang="fr-FR" sz="5120" dirty="0" err="1"/>
              <a:t>bref</a:t>
            </a:r>
            <a:endParaRPr lang="en-US" altLang="fr-FR" sz="5120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9FC90E69-C550-4E82-B828-2DAFB7727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0" y="3221038"/>
            <a:ext cx="8209210" cy="5842000"/>
          </a:xfrm>
        </p:spPr>
        <p:txBody>
          <a:bodyPr rtlCol="0">
            <a:normAutofit/>
          </a:bodyPr>
          <a:lstStyle/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Logement</a:t>
            </a:r>
            <a:r>
              <a:rPr lang="en-US" altLang="fr-FR" sz="3413" dirty="0"/>
              <a:t> </a:t>
            </a:r>
            <a:r>
              <a:rPr lang="en-US" altLang="fr-FR" sz="3413" dirty="0" err="1"/>
              <a:t>confortable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Bons </a:t>
            </a:r>
            <a:r>
              <a:rPr lang="en-US" altLang="fr-FR" sz="3413" dirty="0" err="1"/>
              <a:t>repas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 err="1"/>
              <a:t>Grands</a:t>
            </a:r>
            <a:r>
              <a:rPr lang="en-US" altLang="fr-FR" sz="3413" dirty="0"/>
              <a:t> </a:t>
            </a:r>
            <a:r>
              <a:rPr lang="en-US" altLang="fr-FR" sz="3413" dirty="0" err="1"/>
              <a:t>espaces</a:t>
            </a:r>
            <a:r>
              <a:rPr lang="en-US" altLang="fr-FR" sz="3413" dirty="0"/>
              <a:t> </a:t>
            </a:r>
            <a:r>
              <a:rPr lang="en-US" altLang="fr-FR" sz="3413" dirty="0" err="1"/>
              <a:t>extérieurs</a:t>
            </a:r>
            <a:endParaRPr lang="en-US" altLang="fr-FR" sz="3413" dirty="0"/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Dans le </a:t>
            </a:r>
            <a:r>
              <a:rPr lang="en-US" altLang="fr-FR" sz="3413" dirty="0" err="1"/>
              <a:t>domaine</a:t>
            </a:r>
            <a:r>
              <a:rPr lang="en-US" altLang="fr-FR" sz="3413" dirty="0"/>
              <a:t> de ski</a:t>
            </a:r>
          </a:p>
          <a:p>
            <a:pPr marL="325115" indent="-325115" defTabSz="130046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en-US" altLang="fr-FR" sz="3413" dirty="0"/>
              <a:t>Domaine skiable </a:t>
            </a:r>
            <a:r>
              <a:rPr lang="en-US" altLang="fr-FR" sz="3413" dirty="0" err="1"/>
              <a:t>adapté</a:t>
            </a:r>
            <a:endParaRPr lang="en-US" altLang="fr-FR" sz="3413" dirty="0"/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xmlns="" id="{66D7885F-2ED6-564E-9A1C-838B94EB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277813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8124" y="3912156"/>
            <a:ext cx="1007692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xmlns="" id="{C892C115-0195-4D9D-9A6B-3D6557625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484188"/>
            <a:ext cx="9432925" cy="210185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altLang="fr-FR" sz="5120" dirty="0"/>
              <a:t>La </a:t>
            </a:r>
            <a:r>
              <a:rPr lang="en-US" altLang="fr-FR" sz="5120" dirty="0" err="1"/>
              <a:t>plagne-montalbert</a:t>
            </a:r>
            <a:endParaRPr lang="en-US" altLang="fr-FR" sz="5120" dirty="0"/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xmlns="" id="{14B7B4BB-380F-294C-A6DB-77D9A711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0"/>
            <a:ext cx="2709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age 1">
            <a:extLst>
              <a:ext uri="{FF2B5EF4-FFF2-40B4-BE49-F238E27FC236}">
                <a16:creationId xmlns:a16="http://schemas.microsoft.com/office/drawing/2014/main" xmlns="" id="{A58673F6-59AD-C04F-BDE4-554B68012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1202" y="2420151"/>
            <a:ext cx="10282396" cy="57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055" y="2131261"/>
            <a:ext cx="10981166" cy="61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1156EA1-716D-B544-8BF8-F8F9195F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0626" y="2501605"/>
            <a:ext cx="9194315" cy="60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59B63FC-D5B4-5E45-9266-45176E49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3155" y="2483299"/>
            <a:ext cx="9194314" cy="60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F181A03-541B-794C-8209-8F791BE01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5659" y="2099715"/>
            <a:ext cx="9814331" cy="650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852613"/>
            <a:ext cx="95758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24050"/>
            <a:ext cx="1010126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930400"/>
            <a:ext cx="10298112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2639" y="2373364"/>
            <a:ext cx="10569372" cy="59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945" y="2053622"/>
            <a:ext cx="9832562" cy="65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3767" y="2414385"/>
            <a:ext cx="8858846" cy="62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713" y="292542"/>
            <a:ext cx="27098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7864" y="2788568"/>
            <a:ext cx="10566399" cy="5112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BE" altLang="fr-FR" sz="5400" dirty="0" smtClean="0">
                <a:latin typeface="Gigi" charset="0"/>
              </a:rPr>
              <a:t>En route pour vivre de belles aventures en montagne avec nos élèves </a:t>
            </a:r>
            <a:r>
              <a:rPr lang="mr-IN" altLang="fr-FR" sz="5400" dirty="0" smtClean="0">
                <a:latin typeface="Gigi" charset="0"/>
              </a:rPr>
              <a:t>…</a:t>
            </a:r>
            <a:r>
              <a:rPr lang="nl-BE" altLang="fr-FR" sz="5400" dirty="0" smtClean="0">
                <a:latin typeface="Gigi" charset="0"/>
              </a:rPr>
              <a:t> nous vous remercions pour votre confiance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xmlns="" id="{BEB057DC-0FD0-EF41-8D29-AD89478EDA09}"/>
              </a:ext>
            </a:extLst>
          </p:cNvPr>
          <p:cNvSpPr>
            <a:spLocks/>
          </p:cNvSpPr>
          <p:nvPr/>
        </p:nvSpPr>
        <p:spPr bwMode="auto">
          <a:xfrm>
            <a:off x="2371250" y="4228728"/>
            <a:ext cx="84249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algn="ctr" eaLnBrk="1" hangingPunct="1"/>
            <a:r>
              <a:rPr lang="en-US" altLang="fr-FR" sz="4800" dirty="0" err="1">
                <a:solidFill>
                  <a:schemeClr val="tx1"/>
                </a:solidFill>
              </a:rPr>
              <a:t>Avez-vous</a:t>
            </a:r>
            <a:r>
              <a:rPr lang="en-US" altLang="fr-FR" sz="4800" dirty="0">
                <a:solidFill>
                  <a:schemeClr val="tx1"/>
                </a:solidFill>
              </a:rPr>
              <a:t> des questions ?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40B02C8-5B44-B040-A983-347221A4DF7D}"/>
              </a:ext>
            </a:extLst>
          </p:cNvPr>
          <p:cNvSpPr>
            <a:spLocks/>
          </p:cNvSpPr>
          <p:nvPr/>
        </p:nvSpPr>
        <p:spPr bwMode="auto">
          <a:xfrm>
            <a:off x="7510463" y="7108825"/>
            <a:ext cx="331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xmlns="" id="{AB2742DF-4477-6D42-AA66-4DE9FA2A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9725"/>
            <a:ext cx="36623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83476A9E-E610-0C49-BEDD-E9BE9DD6E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412750"/>
            <a:ext cx="10225087" cy="1800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fr-FR" cap="none" dirty="0"/>
              <a:t>Transport avec les Autocars Léonard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9793C762-15D8-8C46-8A39-B6494DEF6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2355850"/>
            <a:ext cx="6408738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Autocars récents 4 étoiles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2 chauffeurs expérimentés pour la totalité du trajet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Un respect exemplaire de la législation (temps de conduite, repos, …)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Des entretiens systématiques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Un équipement technologique de haut niveau (ABS, système ESP, ralentisseur, VOITH, ordinateur de bord, moteur turbo 550CV, …)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Pneus neige, chaines, …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Des moteurs propres</a:t>
            </a:r>
          </a:p>
          <a:p>
            <a:pPr eaLnBrk="1" hangingPunct="1">
              <a:lnSpc>
                <a:spcPct val="80000"/>
              </a:lnSpc>
              <a:buSzPct val="100000"/>
            </a:pPr>
            <a:r>
              <a:rPr lang="fr-FR" altLang="fr-FR" sz="2800" dirty="0"/>
              <a:t>Une liaison permanente avec la centrale</a:t>
            </a:r>
          </a:p>
        </p:txBody>
      </p:sp>
      <p:pic>
        <p:nvPicPr>
          <p:cNvPr id="39939" name="Image 1">
            <a:extLst>
              <a:ext uri="{FF2B5EF4-FFF2-40B4-BE49-F238E27FC236}">
                <a16:creationId xmlns:a16="http://schemas.microsoft.com/office/drawing/2014/main" xmlns="" id="{79BAB0BF-F205-D144-992C-8E49110A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997075"/>
            <a:ext cx="2679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2">
            <a:extLst>
              <a:ext uri="{FF2B5EF4-FFF2-40B4-BE49-F238E27FC236}">
                <a16:creationId xmlns:a16="http://schemas.microsoft.com/office/drawing/2014/main" xmlns="" id="{135C20E1-F2CF-0E4F-BBE6-B6DFF3AD5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371975"/>
            <a:ext cx="2451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3">
            <a:extLst>
              <a:ext uri="{FF2B5EF4-FFF2-40B4-BE49-F238E27FC236}">
                <a16:creationId xmlns:a16="http://schemas.microsoft.com/office/drawing/2014/main" xmlns="" id="{2C9C11A8-F5AC-884B-99FC-0B22AC94F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748463"/>
            <a:ext cx="2832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 6">
            <a:extLst>
              <a:ext uri="{FF2B5EF4-FFF2-40B4-BE49-F238E27FC236}">
                <a16:creationId xmlns:a16="http://schemas.microsoft.com/office/drawing/2014/main" xmlns="" id="{922F8F4D-9021-B64F-84E2-82352F20D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1924050"/>
            <a:ext cx="2692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7">
            <a:extLst>
              <a:ext uri="{FF2B5EF4-FFF2-40B4-BE49-F238E27FC236}">
                <a16:creationId xmlns:a16="http://schemas.microsoft.com/office/drawing/2014/main" xmlns="" id="{2DD1CA82-FA3B-9A42-908B-9A79EA34F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084638"/>
            <a:ext cx="1778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8">
            <a:extLst>
              <a:ext uri="{FF2B5EF4-FFF2-40B4-BE49-F238E27FC236}">
                <a16:creationId xmlns:a16="http://schemas.microsoft.com/office/drawing/2014/main" xmlns="" id="{F4865F02-7F15-FC44-B5D7-A14416FC1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7108825"/>
            <a:ext cx="2768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5">
            <a:extLst>
              <a:ext uri="{FF2B5EF4-FFF2-40B4-BE49-F238E27FC236}">
                <a16:creationId xmlns:a16="http://schemas.microsoft.com/office/drawing/2014/main" xmlns="" id="{D4EC904D-7502-4C4A-9A60-B213C4666D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693150"/>
            <a:ext cx="2908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138362" y="8786427"/>
            <a:ext cx="119538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9992" y="772344"/>
            <a:ext cx="10566399" cy="2102855"/>
          </a:xfrm>
        </p:spPr>
        <p:txBody>
          <a:bodyPr/>
          <a:lstStyle/>
          <a:p>
            <a:r>
              <a:rPr lang="fr-FR" dirty="0" smtClean="0"/>
              <a:t>Accompagnants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1" y="2876160"/>
            <a:ext cx="7016327" cy="5961079"/>
          </a:xfrm>
        </p:spPr>
        <p:txBody>
          <a:bodyPr/>
          <a:lstStyle/>
          <a:p>
            <a:r>
              <a:rPr lang="fr-FR" sz="4400" dirty="0" smtClean="0"/>
              <a:t>Madame </a:t>
            </a:r>
            <a:r>
              <a:rPr lang="fr-FR" sz="4400" dirty="0" err="1" smtClean="0"/>
              <a:t>Coune</a:t>
            </a:r>
            <a:endParaRPr lang="fr-FR" sz="4400" dirty="0" smtClean="0"/>
          </a:p>
          <a:p>
            <a:r>
              <a:rPr lang="fr-FR" sz="4400" dirty="0" smtClean="0"/>
              <a:t>Madame </a:t>
            </a:r>
            <a:r>
              <a:rPr lang="fr-FR" sz="4400" dirty="0" err="1" smtClean="0"/>
              <a:t>Schmitz</a:t>
            </a:r>
            <a:endParaRPr lang="fr-FR" sz="4400" dirty="0" smtClean="0"/>
          </a:p>
          <a:p>
            <a:r>
              <a:rPr lang="fr-FR" sz="4400" dirty="0" smtClean="0"/>
              <a:t>Madame Baruffolo</a:t>
            </a:r>
          </a:p>
          <a:p>
            <a:r>
              <a:rPr lang="fr-FR" sz="4400" dirty="0" smtClean="0"/>
              <a:t>Monsieur </a:t>
            </a:r>
            <a:r>
              <a:rPr lang="fr-FR" sz="4400" dirty="0" err="1" smtClean="0"/>
              <a:t>Darcis</a:t>
            </a:r>
            <a:endParaRPr lang="fr-FR" sz="4400" dirty="0" smtClean="0"/>
          </a:p>
          <a:p>
            <a:r>
              <a:rPr lang="fr-FR" sz="4400" dirty="0" smtClean="0"/>
              <a:t>Monsieur </a:t>
            </a:r>
            <a:r>
              <a:rPr lang="fr-FR" sz="4400" dirty="0" err="1" smtClean="0"/>
              <a:t>Thoelen</a:t>
            </a:r>
            <a:endParaRPr lang="fr-FR" sz="4400" dirty="0" smtClean="0"/>
          </a:p>
          <a:p>
            <a:r>
              <a:rPr lang="fr-FR" sz="4400" dirty="0" smtClean="0"/>
              <a:t>Madame Béatrice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37704" y="3868688"/>
            <a:ext cx="115212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</a:rPr>
              <a:t>Ma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6926" y="772344"/>
            <a:ext cx="10566399" cy="2102855"/>
          </a:xfrm>
        </p:spPr>
        <p:txBody>
          <a:bodyPr/>
          <a:lstStyle/>
          <a:p>
            <a:r>
              <a:rPr lang="fr-FR" dirty="0" smtClean="0"/>
              <a:t>départ et retour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Départ le </a:t>
            </a:r>
            <a:r>
              <a:rPr lang="fr-FR" sz="4000" b="1" u="sng" dirty="0" smtClean="0"/>
              <a:t>lundi 11 mars 2024 à 22h</a:t>
            </a:r>
            <a:r>
              <a:rPr lang="fr-FR" sz="4000" dirty="0"/>
              <a:t> </a:t>
            </a:r>
            <a:r>
              <a:rPr lang="fr-FR" sz="4000" dirty="0" smtClean="0"/>
              <a:t>                           </a:t>
            </a:r>
            <a:r>
              <a:rPr lang="fr-FR" sz="4000" dirty="0" smtClean="0">
                <a:sym typeface="Wingdings"/>
              </a:rPr>
              <a:t> Les enfants arriveront 30 minutes plus </a:t>
            </a:r>
            <a:r>
              <a:rPr lang="fr-FR" sz="4000" dirty="0" err="1">
                <a:sym typeface="Wingdings"/>
              </a:rPr>
              <a:t>t</a:t>
            </a:r>
            <a:r>
              <a:rPr lang="nl-BE" sz="4000" dirty="0" smtClean="0">
                <a:sym typeface="Wingdings"/>
              </a:rPr>
              <a:t>ôt                   L’endroit vous sera précisé</a:t>
            </a:r>
          </a:p>
          <a:p>
            <a:endParaRPr lang="nl-BE" sz="4000" dirty="0">
              <a:sym typeface="Wingdings"/>
            </a:endParaRPr>
          </a:p>
          <a:p>
            <a:r>
              <a:rPr lang="nl-BE" sz="4000" dirty="0" smtClean="0">
                <a:sym typeface="Wingdings"/>
              </a:rPr>
              <a:t>Retour le </a:t>
            </a:r>
            <a:r>
              <a:rPr lang="nl-BE" sz="4000" b="1" u="sng" dirty="0" smtClean="0">
                <a:sym typeface="Wingdings"/>
              </a:rPr>
              <a:t>mardi 19 mars 2024 à 7h</a:t>
            </a:r>
            <a:r>
              <a:rPr lang="nl-BE" sz="4000" dirty="0" smtClean="0">
                <a:sym typeface="Wingdings"/>
              </a:rPr>
              <a:t> (le matin)                         Rendez-vous au même endroit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7904" y="181657"/>
            <a:ext cx="10566399" cy="2102855"/>
          </a:xfrm>
        </p:spPr>
        <p:txBody>
          <a:bodyPr/>
          <a:lstStyle/>
          <a:p>
            <a:r>
              <a:rPr lang="fr-FR" dirty="0" smtClean="0"/>
              <a:t>Tenue de voyage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9792" y="2284512"/>
            <a:ext cx="11377264" cy="6336704"/>
          </a:xfrm>
        </p:spPr>
        <p:txBody>
          <a:bodyPr/>
          <a:lstStyle/>
          <a:p>
            <a:pPr eaLnBrk="1" hangingPunct="1"/>
            <a:r>
              <a:rPr lang="fr-BE" altLang="fr-FR" dirty="0" smtClean="0"/>
              <a:t>T-shirt </a:t>
            </a:r>
            <a:r>
              <a:rPr lang="fr-BE" altLang="fr-FR" dirty="0"/>
              <a:t>+ collant ou training + combinaison de ski</a:t>
            </a:r>
          </a:p>
          <a:p>
            <a:pPr eaLnBrk="1" hangingPunct="1"/>
            <a:r>
              <a:rPr lang="fr-BE" altLang="fr-FR" dirty="0"/>
              <a:t>Boots ou bottines</a:t>
            </a:r>
          </a:p>
          <a:p>
            <a:pPr eaLnBrk="1" hangingPunct="1"/>
            <a:r>
              <a:rPr lang="fr-BE" altLang="fr-FR" dirty="0"/>
              <a:t>Bonnet et </a:t>
            </a:r>
            <a:r>
              <a:rPr lang="fr-BE" altLang="fr-FR" dirty="0" smtClean="0"/>
              <a:t>gants</a:t>
            </a:r>
          </a:p>
          <a:p>
            <a:pPr eaLnBrk="1" hangingPunct="1">
              <a:buFont typeface="Wingdings" charset="2"/>
              <a:buNone/>
            </a:pPr>
            <a:endParaRPr lang="fr-BE" altLang="fr-FR" sz="3200" dirty="0" smtClean="0"/>
          </a:p>
          <a:p>
            <a:pPr eaLnBrk="1" hangingPunct="1">
              <a:buFont typeface="Wingdings" charset="2"/>
              <a:buNone/>
            </a:pPr>
            <a:r>
              <a:rPr lang="fr-BE" altLang="fr-FR" sz="3200" dirty="0" smtClean="0"/>
              <a:t>(</a:t>
            </a:r>
            <a:r>
              <a:rPr lang="fr-BE" altLang="fr-FR" sz="3200" dirty="0"/>
              <a:t>A notre arrivée le matin en montagne, il risque de faire froid.)</a:t>
            </a:r>
          </a:p>
          <a:p>
            <a:pPr eaLnBrk="1" hangingPunct="1">
              <a:buFont typeface="Wingdings" charset="2"/>
              <a:buNone/>
            </a:pPr>
            <a:endParaRPr lang="fr-BE" altLang="fr-FR" sz="3200" dirty="0"/>
          </a:p>
          <a:p>
            <a:pPr eaLnBrk="1" hangingPunct="1">
              <a:buFont typeface="Wingdings" charset="2"/>
              <a:buNone/>
            </a:pPr>
            <a:r>
              <a:rPr lang="fr-BE" altLang="fr-FR" sz="3200" b="1" u="sng" dirty="0"/>
              <a:t>Avant le départ</a:t>
            </a:r>
            <a:r>
              <a:rPr lang="fr-BE" altLang="fr-FR" sz="3200" dirty="0"/>
              <a:t>, les enfants auront pris un repas de </a:t>
            </a:r>
            <a:r>
              <a:rPr lang="fr-BE" altLang="fr-FR" sz="3200" dirty="0" smtClean="0"/>
              <a:t>préférence chaud </a:t>
            </a:r>
            <a:r>
              <a:rPr lang="fr-BE" altLang="fr-FR" sz="3200" dirty="0"/>
              <a:t>mais léger. Ils auront également pris un bain ou une douche.</a:t>
            </a:r>
            <a:endParaRPr lang="fr-FR" altLang="fr-FR" sz="3200" dirty="0"/>
          </a:p>
          <a:p>
            <a:pPr marL="0" indent="0" eaLnBrk="1" hangingPunct="1">
              <a:buNone/>
            </a:pPr>
            <a:endParaRPr lang="fr-BE" alt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bagages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z="4800" dirty="0"/>
              <a:t>Une valise ni trop grande ni trop lourde car chacun porte ses </a:t>
            </a:r>
            <a:r>
              <a:rPr lang="fr-BE" altLang="fr-FR" sz="4800" dirty="0" smtClean="0"/>
              <a:t>bagages !</a:t>
            </a:r>
            <a:endParaRPr lang="fr-BE" altLang="fr-FR" sz="4800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>
              <a:buFont typeface="Wingdings" charset="2"/>
              <a:buNone/>
            </a:pPr>
            <a:r>
              <a:rPr lang="fr-BE" altLang="fr-FR" dirty="0" smtClean="0">
                <a:sym typeface="Wingdings"/>
              </a:rPr>
              <a:t> </a:t>
            </a:r>
            <a:r>
              <a:rPr lang="fr-BE" altLang="fr-FR" sz="4000" dirty="0" smtClean="0"/>
              <a:t>(</a:t>
            </a:r>
            <a:r>
              <a:rPr lang="fr-BE" altLang="fr-FR" sz="4000" dirty="0"/>
              <a:t>Liste du contenu dans les pages suivantes)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50363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5812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1880" y="124272"/>
            <a:ext cx="10566399" cy="2102855"/>
          </a:xfrm>
        </p:spPr>
        <p:txBody>
          <a:bodyPr/>
          <a:lstStyle/>
          <a:p>
            <a:r>
              <a:rPr lang="fr-FR" dirty="0" smtClean="0"/>
              <a:t>Sac de voyage (pour le car)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5856" y="2068488"/>
            <a:ext cx="10566399" cy="6912768"/>
          </a:xfrm>
        </p:spPr>
        <p:txBody>
          <a:bodyPr/>
          <a:lstStyle/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>
                <a:sym typeface="Wingdings" charset="2"/>
              </a:rPr>
              <a:t> pique-nique </a:t>
            </a:r>
            <a:r>
              <a:rPr lang="fr-BE" altLang="fr-FR" sz="3600" dirty="0">
                <a:sym typeface="Wingdings" charset="2"/>
              </a:rPr>
              <a:t>pour le </a:t>
            </a:r>
            <a:r>
              <a:rPr lang="fr-BE" altLang="fr-FR" sz="3600" dirty="0" smtClean="0">
                <a:sym typeface="Wingdings" charset="2"/>
              </a:rPr>
              <a:t>petit déjeuner </a:t>
            </a:r>
            <a:r>
              <a:rPr lang="fr-BE" altLang="fr-FR" sz="3600" dirty="0">
                <a:sym typeface="Wingdings" charset="2"/>
              </a:rPr>
              <a:t>du </a:t>
            </a:r>
            <a:r>
              <a:rPr lang="fr-BE" altLang="fr-FR" sz="3600" dirty="0" smtClean="0">
                <a:sym typeface="Wingdings" charset="2"/>
              </a:rPr>
              <a:t>mardi</a:t>
            </a:r>
            <a:endParaRPr lang="fr-BE" altLang="fr-FR" sz="3600" dirty="0">
              <a:sym typeface="Wingdings" charset="2"/>
            </a:endParaRPr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boissons </a:t>
            </a:r>
            <a:r>
              <a:rPr lang="fr-BE" altLang="fr-FR" sz="3600" dirty="0"/>
              <a:t>non pétillantes + </a:t>
            </a:r>
            <a:r>
              <a:rPr lang="fr-BE" altLang="fr-FR" sz="3600" dirty="0" smtClean="0"/>
              <a:t>gourde</a:t>
            </a:r>
            <a:endParaRPr lang="fr-BE" altLang="fr-FR" sz="3600" dirty="0"/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biscuits</a:t>
            </a:r>
            <a:endParaRPr lang="fr-BE" altLang="fr-FR" sz="3600" dirty="0"/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livres </a:t>
            </a:r>
            <a:r>
              <a:rPr lang="fr-BE" altLang="fr-FR" sz="3600" dirty="0"/>
              <a:t>ou jeux de voyage pour </a:t>
            </a:r>
            <a:r>
              <a:rPr lang="fr-BE" altLang="fr-FR" sz="3600" dirty="0" smtClean="0"/>
              <a:t>2</a:t>
            </a:r>
            <a:endParaRPr lang="fr-BE" altLang="fr-FR" sz="3600" dirty="0"/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petit </a:t>
            </a:r>
            <a:r>
              <a:rPr lang="fr-BE" altLang="fr-FR" sz="3600" dirty="0"/>
              <a:t>essuie, taie d’oreiller, </a:t>
            </a:r>
            <a:r>
              <a:rPr lang="fr-BE" altLang="fr-FR" sz="3600" dirty="0" smtClean="0"/>
              <a:t>mouchoirs</a:t>
            </a:r>
            <a:endParaRPr lang="fr-BE" altLang="fr-FR" sz="3600" dirty="0"/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sachet </a:t>
            </a:r>
            <a:r>
              <a:rPr lang="fr-BE" altLang="fr-FR" sz="3600" dirty="0"/>
              <a:t>en </a:t>
            </a:r>
            <a:r>
              <a:rPr lang="fr-BE" altLang="fr-FR" sz="3600" dirty="0" smtClean="0"/>
              <a:t>plastique</a:t>
            </a:r>
            <a:endParaRPr lang="fr-BE" altLang="fr-FR" sz="3600" dirty="0"/>
          </a:p>
          <a:p>
            <a:pPr eaLnBrk="1" hangingPunct="1">
              <a:buFont typeface="Wingdings" charset="2"/>
              <a:buChar char="à"/>
            </a:pPr>
            <a:r>
              <a:rPr lang="fr-BE" altLang="fr-FR" sz="3600" dirty="0" smtClean="0"/>
              <a:t> médicaments </a:t>
            </a:r>
            <a:r>
              <a:rPr lang="fr-BE" altLang="fr-FR" sz="3600" dirty="0"/>
              <a:t>pour le mal du voyage (penser aussi au </a:t>
            </a:r>
            <a:r>
              <a:rPr lang="fr-BE" altLang="fr-FR" sz="3600" dirty="0" smtClean="0"/>
              <a:t>retour) et </a:t>
            </a:r>
            <a:r>
              <a:rPr lang="fr-BE" altLang="fr-FR" sz="3600" dirty="0"/>
              <a:t>les médicaments du matin.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8124" y="3912156"/>
            <a:ext cx="603795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94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Pages>0</Pages>
  <Words>1008</Words>
  <Characters>0</Characters>
  <Application>Microsoft Macintosh PowerPoint</Application>
  <PresentationFormat>Personnalisé</PresentationFormat>
  <Lines>0</Lines>
  <Paragraphs>243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Calibri</vt:lpstr>
      <vt:lpstr>Gigi</vt:lpstr>
      <vt:lpstr>Gill Sans Light</vt:lpstr>
      <vt:lpstr>Mangal</vt:lpstr>
      <vt:lpstr>Times New Roman</vt:lpstr>
      <vt:lpstr>Trebuchet MS</vt:lpstr>
      <vt:lpstr>Tw Cen MT</vt:lpstr>
      <vt:lpstr>Wingdings</vt:lpstr>
      <vt:lpstr>ヒラギノ角ゴ ProN W3</vt:lpstr>
      <vt:lpstr>Arial</vt:lpstr>
      <vt:lpstr>Circuit</vt:lpstr>
      <vt:lpstr>Classes de neige 2024</vt:lpstr>
      <vt:lpstr>Evasion Scolaire</vt:lpstr>
      <vt:lpstr>La plagne-montalbert</vt:lpstr>
      <vt:lpstr>Transport avec les Autocars Léonard</vt:lpstr>
      <vt:lpstr>Accompagnants</vt:lpstr>
      <vt:lpstr>départ et retour</vt:lpstr>
      <vt:lpstr>Tenue de voyage</vt:lpstr>
      <vt:lpstr>Les bagages</vt:lpstr>
      <vt:lpstr>Sac de voyage (pour le car)</vt:lpstr>
      <vt:lpstr>À notre arrivée </vt:lpstr>
      <vt:lpstr>Formalités de voyage</vt:lpstr>
      <vt:lpstr>Formalités avant le départ</vt:lpstr>
      <vt:lpstr>Préparation physique</vt:lpstr>
      <vt:lpstr>Préparation de la valise </vt:lpstr>
      <vt:lpstr>Matériel (quantité)</vt:lpstr>
      <vt:lpstr>Pour les activités extérieures</vt:lpstr>
      <vt:lpstr>Tenue d’intérieur et vêtements de corps</vt:lpstr>
      <vt:lpstr>Le dou de la ramaz</vt:lpstr>
      <vt:lpstr>Le dou de la Ramaz et la station</vt:lpstr>
      <vt:lpstr>Journée  type</vt:lpstr>
      <vt:lpstr>Repas</vt:lpstr>
      <vt:lpstr>Domaine skiable</vt:lpstr>
      <vt:lpstr>Cours de ski</vt:lpstr>
      <vt:lpstr>Matériel de ski</vt:lpstr>
      <vt:lpstr>Activités pédagogiques et de découvertes</vt:lpstr>
      <vt:lpstr>Encadrement médical</vt:lpstr>
      <vt:lpstr>Médicaments</vt:lpstr>
      <vt:lpstr>Le courrier</vt:lpstr>
      <vt:lpstr>En bref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de neige</dc:title>
  <dc:subject/>
  <dc:creator/>
  <cp:keywords/>
  <dc:description/>
  <cp:lastModifiedBy>morgane baruffolo</cp:lastModifiedBy>
  <cp:revision>119</cp:revision>
  <dcterms:modified xsi:type="dcterms:W3CDTF">2024-01-13T16:34:53Z</dcterms:modified>
</cp:coreProperties>
</file>